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6" r:id="rId6"/>
    <p:sldId id="277" r:id="rId7"/>
    <p:sldId id="265" r:id="rId8"/>
    <p:sldId id="269" r:id="rId9"/>
    <p:sldId id="268" r:id="rId10"/>
    <p:sldId id="267" r:id="rId11"/>
    <p:sldId id="271" r:id="rId12"/>
    <p:sldId id="273" r:id="rId13"/>
    <p:sldId id="272" r:id="rId14"/>
    <p:sldId id="275" r:id="rId15"/>
    <p:sldId id="274" r:id="rId16"/>
    <p:sldId id="276"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7" d="100"/>
          <a:sy n="87" d="100"/>
        </p:scale>
        <p:origin x="2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8CA54F-42FE-6E46-B15F-F43F928F8754}"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GB"/>
        </a:p>
      </dgm:t>
    </dgm:pt>
    <dgm:pt modelId="{A7F3D029-FFB3-8146-917C-85FBD461DBF3}">
      <dgm:prSet phldrT="[Text]" phldr="0"/>
      <dgm:spPr/>
      <dgm:t>
        <a:bodyPr/>
        <a:lstStyle/>
        <a:p>
          <a:r>
            <a:rPr lang="en-HR" sz="1800" dirty="0">
              <a:effectLst/>
              <a:latin typeface="Aptos" panose="020B0004020202020204" pitchFamily="34" charset="0"/>
              <a:ea typeface="Times New Roman" panose="02020603050405020304" pitchFamily="18" charset="0"/>
              <a:cs typeface="Times New Roman" panose="02020603050405020304" pitchFamily="18" charset="0"/>
            </a:rPr>
            <a:t>Uv</a:t>
          </a:r>
          <a:r>
            <a:rPr lang="hr-HR" sz="1800" dirty="0">
              <a:effectLst/>
              <a:latin typeface="Aptos" panose="020B0004020202020204" pitchFamily="34" charset="0"/>
              <a:ea typeface="Times New Roman" panose="02020603050405020304" pitchFamily="18" charset="0"/>
              <a:cs typeface="Times New Roman" panose="02020603050405020304" pitchFamily="18" charset="0"/>
            </a:rPr>
            <a:t>ođenje</a:t>
          </a:r>
          <a:r>
            <a:rPr lang="en-HR" sz="1800" dirty="0">
              <a:effectLst/>
              <a:latin typeface="Aptos" panose="020B0004020202020204" pitchFamily="34" charset="0"/>
              <a:ea typeface="Times New Roman" panose="02020603050405020304" pitchFamily="18" charset="0"/>
              <a:cs typeface="Times New Roman" panose="02020603050405020304" pitchFamily="18" charset="0"/>
            </a:rPr>
            <a:t> prilagod</a:t>
          </a:r>
          <a:r>
            <a:rPr lang="hr-HR" sz="1800" dirty="0">
              <a:effectLst/>
              <a:latin typeface="Aptos" panose="020B0004020202020204" pitchFamily="34" charset="0"/>
              <a:ea typeface="Times New Roman" panose="02020603050405020304" pitchFamily="18" charset="0"/>
              <a:cs typeface="Times New Roman" panose="02020603050405020304" pitchFamily="18" charset="0"/>
            </a:rPr>
            <a:t>be</a:t>
          </a:r>
          <a:r>
            <a:rPr lang="en-HR" sz="1800" dirty="0">
              <a:effectLst/>
              <a:latin typeface="Aptos" panose="020B0004020202020204" pitchFamily="34" charset="0"/>
              <a:ea typeface="Times New Roman" panose="02020603050405020304" pitchFamily="18" charset="0"/>
              <a:cs typeface="Times New Roman" panose="02020603050405020304" pitchFamily="18" charset="0"/>
            </a:rPr>
            <a:t> bodova za ponude koje dostave gospodarski subjekti podrijetlom iz te treće zemlje</a:t>
          </a:r>
          <a:r>
            <a:rPr lang="en-HR" dirty="0">
              <a:effectLst/>
            </a:rPr>
            <a:t> </a:t>
          </a:r>
          <a:endParaRPr lang="en-GB" dirty="0"/>
        </a:p>
      </dgm:t>
    </dgm:pt>
    <dgm:pt modelId="{C9FCAEBD-FECC-2143-AF3C-FCE3075F4BA4}" type="parTrans" cxnId="{45741934-CF46-4C4B-AAFA-6F8F63A73F5E}">
      <dgm:prSet/>
      <dgm:spPr/>
      <dgm:t>
        <a:bodyPr/>
        <a:lstStyle/>
        <a:p>
          <a:endParaRPr lang="en-GB"/>
        </a:p>
      </dgm:t>
    </dgm:pt>
    <dgm:pt modelId="{7AF4B308-5FA4-3C44-9BD8-8279F1678B81}" type="sibTrans" cxnId="{45741934-CF46-4C4B-AAFA-6F8F63A73F5E}">
      <dgm:prSet/>
      <dgm:spPr/>
      <dgm:t>
        <a:bodyPr/>
        <a:lstStyle/>
        <a:p>
          <a:endParaRPr lang="en-GB"/>
        </a:p>
      </dgm:t>
    </dgm:pt>
    <dgm:pt modelId="{E03D160C-D038-5141-BB13-5F7E231DD709}">
      <dgm:prSet phldrT="[Text]" phldr="0"/>
      <dgm:spPr/>
      <dgm:t>
        <a:bodyPr/>
        <a:lstStyle/>
        <a:p>
          <a:r>
            <a:rPr lang="en-HR" sz="1800" dirty="0">
              <a:effectLst/>
              <a:latin typeface="Aptos" panose="020B0004020202020204" pitchFamily="34" charset="0"/>
              <a:ea typeface="Times New Roman" panose="02020603050405020304" pitchFamily="18" charset="0"/>
              <a:cs typeface="Times New Roman" panose="02020603050405020304" pitchFamily="18" charset="0"/>
            </a:rPr>
            <a:t>Isključe</a:t>
          </a:r>
          <a:r>
            <a:rPr lang="hr-HR" sz="1800" dirty="0">
              <a:effectLst/>
              <a:latin typeface="Aptos" panose="020B0004020202020204" pitchFamily="34" charset="0"/>
              <a:ea typeface="Times New Roman" panose="02020603050405020304" pitchFamily="18" charset="0"/>
              <a:cs typeface="Times New Roman" panose="02020603050405020304" pitchFamily="18" charset="0"/>
            </a:rPr>
            <a:t>nje</a:t>
          </a:r>
          <a:r>
            <a:rPr lang="en-HR" sz="1800" dirty="0">
              <a:effectLst/>
              <a:latin typeface="Aptos" panose="020B0004020202020204" pitchFamily="34" charset="0"/>
              <a:ea typeface="Times New Roman" panose="02020603050405020304" pitchFamily="18" charset="0"/>
              <a:cs typeface="Times New Roman" panose="02020603050405020304" pitchFamily="18" charset="0"/>
            </a:rPr>
            <a:t> ponude koj</a:t>
          </a:r>
          <a:r>
            <a:rPr lang="hr-HR" sz="1800" dirty="0">
              <a:effectLst/>
              <a:latin typeface="Aptos" panose="020B0004020202020204" pitchFamily="34" charset="0"/>
              <a:ea typeface="Times New Roman" panose="02020603050405020304" pitchFamily="18" charset="0"/>
              <a:cs typeface="Times New Roman" panose="02020603050405020304" pitchFamily="18" charset="0"/>
            </a:rPr>
            <a:t>u</a:t>
          </a:r>
          <a:r>
            <a:rPr lang="en-HR" sz="1800" dirty="0">
              <a:effectLst/>
              <a:latin typeface="Aptos" panose="020B0004020202020204" pitchFamily="34" charset="0"/>
              <a:ea typeface="Times New Roman" panose="02020603050405020304" pitchFamily="18" charset="0"/>
              <a:cs typeface="Times New Roman" panose="02020603050405020304" pitchFamily="18" charset="0"/>
            </a:rPr>
            <a:t> su dostavili gospodarski subjekti podrijetlom iz te treće zemlje</a:t>
          </a:r>
          <a:r>
            <a:rPr lang="en-HR" dirty="0">
              <a:effectLst/>
            </a:rPr>
            <a:t> </a:t>
          </a:r>
          <a:endParaRPr lang="en-GB" dirty="0"/>
        </a:p>
      </dgm:t>
    </dgm:pt>
    <dgm:pt modelId="{1A2F7F81-3678-D843-AC45-D280FD1039DA}" type="parTrans" cxnId="{5FFE6C2D-60D2-5D41-BDD7-ECAC8DD4A6F8}">
      <dgm:prSet/>
      <dgm:spPr/>
      <dgm:t>
        <a:bodyPr/>
        <a:lstStyle/>
        <a:p>
          <a:endParaRPr lang="en-GB"/>
        </a:p>
      </dgm:t>
    </dgm:pt>
    <dgm:pt modelId="{5B7909AA-2776-EB42-8D39-DE250C6F0303}" type="sibTrans" cxnId="{5FFE6C2D-60D2-5D41-BDD7-ECAC8DD4A6F8}">
      <dgm:prSet/>
      <dgm:spPr/>
      <dgm:t>
        <a:bodyPr/>
        <a:lstStyle/>
        <a:p>
          <a:endParaRPr lang="en-GB"/>
        </a:p>
      </dgm:t>
    </dgm:pt>
    <dgm:pt modelId="{022BD260-06D4-A646-A931-79320026C374}" type="pres">
      <dgm:prSet presAssocID="{168CA54F-42FE-6E46-B15F-F43F928F8754}" presName="cycle" presStyleCnt="0">
        <dgm:presLayoutVars>
          <dgm:dir/>
          <dgm:resizeHandles val="exact"/>
        </dgm:presLayoutVars>
      </dgm:prSet>
      <dgm:spPr/>
      <dgm:t>
        <a:bodyPr/>
        <a:lstStyle/>
        <a:p>
          <a:endParaRPr lang="hr-HR"/>
        </a:p>
      </dgm:t>
    </dgm:pt>
    <dgm:pt modelId="{98B5D218-3EDF-F04D-857B-C2A1215A8CCC}" type="pres">
      <dgm:prSet presAssocID="{A7F3D029-FFB3-8146-917C-85FBD461DBF3}" presName="arrow" presStyleLbl="node1" presStyleIdx="0" presStyleCnt="2">
        <dgm:presLayoutVars>
          <dgm:bulletEnabled val="1"/>
        </dgm:presLayoutVars>
      </dgm:prSet>
      <dgm:spPr/>
      <dgm:t>
        <a:bodyPr/>
        <a:lstStyle/>
        <a:p>
          <a:endParaRPr lang="hr-HR"/>
        </a:p>
      </dgm:t>
    </dgm:pt>
    <dgm:pt modelId="{63F6AC8E-00BE-B340-9F7E-7B0F83EE7AA1}" type="pres">
      <dgm:prSet presAssocID="{E03D160C-D038-5141-BB13-5F7E231DD709}" presName="arrow" presStyleLbl="node1" presStyleIdx="1" presStyleCnt="2">
        <dgm:presLayoutVars>
          <dgm:bulletEnabled val="1"/>
        </dgm:presLayoutVars>
      </dgm:prSet>
      <dgm:spPr/>
      <dgm:t>
        <a:bodyPr/>
        <a:lstStyle/>
        <a:p>
          <a:endParaRPr lang="hr-HR"/>
        </a:p>
      </dgm:t>
    </dgm:pt>
  </dgm:ptLst>
  <dgm:cxnLst>
    <dgm:cxn modelId="{36EC5932-E243-D443-8AD0-694E29B866C2}" type="presOf" srcId="{E03D160C-D038-5141-BB13-5F7E231DD709}" destId="{63F6AC8E-00BE-B340-9F7E-7B0F83EE7AA1}" srcOrd="0" destOrd="0" presId="urn:microsoft.com/office/officeart/2005/8/layout/arrow1"/>
    <dgm:cxn modelId="{5FFE6C2D-60D2-5D41-BDD7-ECAC8DD4A6F8}" srcId="{168CA54F-42FE-6E46-B15F-F43F928F8754}" destId="{E03D160C-D038-5141-BB13-5F7E231DD709}" srcOrd="1" destOrd="0" parTransId="{1A2F7F81-3678-D843-AC45-D280FD1039DA}" sibTransId="{5B7909AA-2776-EB42-8D39-DE250C6F0303}"/>
    <dgm:cxn modelId="{B07CA9CC-7E9B-154E-A44C-D779140939EC}" type="presOf" srcId="{A7F3D029-FFB3-8146-917C-85FBD461DBF3}" destId="{98B5D218-3EDF-F04D-857B-C2A1215A8CCC}" srcOrd="0" destOrd="0" presId="urn:microsoft.com/office/officeart/2005/8/layout/arrow1"/>
    <dgm:cxn modelId="{08E4FEDA-632B-974F-A4EC-74BD061B55DC}" type="presOf" srcId="{168CA54F-42FE-6E46-B15F-F43F928F8754}" destId="{022BD260-06D4-A646-A931-79320026C374}" srcOrd="0" destOrd="0" presId="urn:microsoft.com/office/officeart/2005/8/layout/arrow1"/>
    <dgm:cxn modelId="{45741934-CF46-4C4B-AAFA-6F8F63A73F5E}" srcId="{168CA54F-42FE-6E46-B15F-F43F928F8754}" destId="{A7F3D029-FFB3-8146-917C-85FBD461DBF3}" srcOrd="0" destOrd="0" parTransId="{C9FCAEBD-FECC-2143-AF3C-FCE3075F4BA4}" sibTransId="{7AF4B308-5FA4-3C44-9BD8-8279F1678B81}"/>
    <dgm:cxn modelId="{CA728091-4976-0B40-8905-3D8782B2096A}" type="presParOf" srcId="{022BD260-06D4-A646-A931-79320026C374}" destId="{98B5D218-3EDF-F04D-857B-C2A1215A8CCC}" srcOrd="0" destOrd="0" presId="urn:microsoft.com/office/officeart/2005/8/layout/arrow1"/>
    <dgm:cxn modelId="{37E3F3AB-E4C0-774B-8E83-51FDB4BEBF4C}" type="presParOf" srcId="{022BD260-06D4-A646-A931-79320026C374}" destId="{63F6AC8E-00BE-B340-9F7E-7B0F83EE7AA1}"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B40D84-0049-9943-8A9B-87485FFC2934}" type="doc">
      <dgm:prSet loTypeId="urn:microsoft.com/office/officeart/2005/8/layout/vList2" loCatId="list" qsTypeId="urn:microsoft.com/office/officeart/2005/8/quickstyle/simple1" qsCatId="simple" csTypeId="urn:microsoft.com/office/officeart/2005/8/colors/accent1_2" csCatId="accent1" phldr="0"/>
      <dgm:spPr/>
      <dgm:t>
        <a:bodyPr/>
        <a:lstStyle/>
        <a:p>
          <a:endParaRPr lang="en-GB"/>
        </a:p>
      </dgm:t>
    </dgm:pt>
    <dgm:pt modelId="{2ACB51CD-F7A7-E541-9F0B-C3E7D9A17A9C}">
      <dgm:prSet phldrT="[Text]" phldr="1"/>
      <dgm:spPr/>
      <dgm:t>
        <a:bodyPr/>
        <a:lstStyle/>
        <a:p>
          <a:endParaRPr lang="en-GB"/>
        </a:p>
      </dgm:t>
    </dgm:pt>
    <dgm:pt modelId="{FA5D3071-0BB4-8F44-A080-61F979E300B1}" type="parTrans" cxnId="{A6AF6AD7-6368-5645-B5CE-E4A3EE5C7365}">
      <dgm:prSet/>
      <dgm:spPr/>
      <dgm:t>
        <a:bodyPr/>
        <a:lstStyle/>
        <a:p>
          <a:endParaRPr lang="en-GB"/>
        </a:p>
      </dgm:t>
    </dgm:pt>
    <dgm:pt modelId="{A98FF4E6-4D07-C24D-BE7B-8EB3D28E0412}" type="sibTrans" cxnId="{A6AF6AD7-6368-5645-B5CE-E4A3EE5C7365}">
      <dgm:prSet/>
      <dgm:spPr/>
      <dgm:t>
        <a:bodyPr/>
        <a:lstStyle/>
        <a:p>
          <a:endParaRPr lang="en-GB"/>
        </a:p>
      </dgm:t>
    </dgm:pt>
    <dgm:pt modelId="{6F7EB5C6-4688-0947-BCDC-2F567DF90682}">
      <dgm:prSet phldrT="[Text]" phldr="1"/>
      <dgm:spPr/>
      <dgm:t>
        <a:bodyPr/>
        <a:lstStyle/>
        <a:p>
          <a:endParaRPr lang="en-GB"/>
        </a:p>
      </dgm:t>
    </dgm:pt>
    <dgm:pt modelId="{D93C73F8-C59D-F141-8561-50C3F7645FE1}" type="parTrans" cxnId="{A5E9940C-6992-6C48-9637-6844EA9B4378}">
      <dgm:prSet/>
      <dgm:spPr/>
      <dgm:t>
        <a:bodyPr/>
        <a:lstStyle/>
        <a:p>
          <a:endParaRPr lang="en-GB"/>
        </a:p>
      </dgm:t>
    </dgm:pt>
    <dgm:pt modelId="{87C316E5-B6C8-4842-9CC0-7BC719CEFB24}" type="sibTrans" cxnId="{A5E9940C-6992-6C48-9637-6844EA9B4378}">
      <dgm:prSet/>
      <dgm:spPr/>
      <dgm:t>
        <a:bodyPr/>
        <a:lstStyle/>
        <a:p>
          <a:endParaRPr lang="en-GB"/>
        </a:p>
      </dgm:t>
    </dgm:pt>
    <dgm:pt modelId="{46DA6616-0CFA-504A-B952-A7C56F83A223}">
      <dgm:prSet phldrT="[Text]" phldr="1"/>
      <dgm:spPr/>
      <dgm:t>
        <a:bodyPr/>
        <a:lstStyle/>
        <a:p>
          <a:endParaRPr lang="en-GB"/>
        </a:p>
      </dgm:t>
    </dgm:pt>
    <dgm:pt modelId="{61362C37-D0D2-E541-831E-D00DD2D20BFC}" type="parTrans" cxnId="{CDFF1008-477F-2B42-9EC8-DF3F7E22203C}">
      <dgm:prSet/>
      <dgm:spPr/>
      <dgm:t>
        <a:bodyPr/>
        <a:lstStyle/>
        <a:p>
          <a:endParaRPr lang="en-GB"/>
        </a:p>
      </dgm:t>
    </dgm:pt>
    <dgm:pt modelId="{9BD9FE90-4F8E-2148-A5AA-5EEA5C5AE02D}" type="sibTrans" cxnId="{CDFF1008-477F-2B42-9EC8-DF3F7E22203C}">
      <dgm:prSet/>
      <dgm:spPr/>
      <dgm:t>
        <a:bodyPr/>
        <a:lstStyle/>
        <a:p>
          <a:endParaRPr lang="en-GB"/>
        </a:p>
      </dgm:t>
    </dgm:pt>
    <dgm:pt modelId="{F5B52AFD-0BDB-4046-A84F-DB73ED954A9E}">
      <dgm:prSet phldrT="[Text]" phldr="1"/>
      <dgm:spPr/>
      <dgm:t>
        <a:bodyPr/>
        <a:lstStyle/>
        <a:p>
          <a:endParaRPr lang="en-GB"/>
        </a:p>
      </dgm:t>
    </dgm:pt>
    <dgm:pt modelId="{12491F0D-C23F-844B-9C13-6092E8C96DDF}" type="parTrans" cxnId="{95BEB183-8B69-8843-9DF8-EF95A1D45291}">
      <dgm:prSet/>
      <dgm:spPr/>
      <dgm:t>
        <a:bodyPr/>
        <a:lstStyle/>
        <a:p>
          <a:endParaRPr lang="en-GB"/>
        </a:p>
      </dgm:t>
    </dgm:pt>
    <dgm:pt modelId="{AEC49640-0A43-1548-B2C6-AC6EEF43554C}" type="sibTrans" cxnId="{95BEB183-8B69-8843-9DF8-EF95A1D45291}">
      <dgm:prSet/>
      <dgm:spPr/>
      <dgm:t>
        <a:bodyPr/>
        <a:lstStyle/>
        <a:p>
          <a:endParaRPr lang="en-GB"/>
        </a:p>
      </dgm:t>
    </dgm:pt>
    <dgm:pt modelId="{289B5745-701A-9B44-AB6D-31A972070576}" type="pres">
      <dgm:prSet presAssocID="{F9B40D84-0049-9943-8A9B-87485FFC2934}" presName="linear" presStyleCnt="0">
        <dgm:presLayoutVars>
          <dgm:animLvl val="lvl"/>
          <dgm:resizeHandles val="exact"/>
        </dgm:presLayoutVars>
      </dgm:prSet>
      <dgm:spPr/>
      <dgm:t>
        <a:bodyPr/>
        <a:lstStyle/>
        <a:p>
          <a:endParaRPr lang="hr-HR"/>
        </a:p>
      </dgm:t>
    </dgm:pt>
    <dgm:pt modelId="{BB467A36-836B-474D-AF8D-843D28A45CD8}" type="pres">
      <dgm:prSet presAssocID="{2ACB51CD-F7A7-E541-9F0B-C3E7D9A17A9C}" presName="parentText" presStyleLbl="node1" presStyleIdx="0" presStyleCnt="2">
        <dgm:presLayoutVars>
          <dgm:chMax val="0"/>
          <dgm:bulletEnabled val="1"/>
        </dgm:presLayoutVars>
      </dgm:prSet>
      <dgm:spPr/>
      <dgm:t>
        <a:bodyPr/>
        <a:lstStyle/>
        <a:p>
          <a:endParaRPr lang="hr-HR"/>
        </a:p>
      </dgm:t>
    </dgm:pt>
    <dgm:pt modelId="{E438D63F-949A-C04E-9B7F-976D920D026E}" type="pres">
      <dgm:prSet presAssocID="{2ACB51CD-F7A7-E541-9F0B-C3E7D9A17A9C}" presName="childText" presStyleLbl="revTx" presStyleIdx="0" presStyleCnt="2">
        <dgm:presLayoutVars>
          <dgm:bulletEnabled val="1"/>
        </dgm:presLayoutVars>
      </dgm:prSet>
      <dgm:spPr/>
      <dgm:t>
        <a:bodyPr/>
        <a:lstStyle/>
        <a:p>
          <a:endParaRPr lang="hr-HR"/>
        </a:p>
      </dgm:t>
    </dgm:pt>
    <dgm:pt modelId="{70076541-8CEA-5E49-AC0F-3E71E0AD99C0}" type="pres">
      <dgm:prSet presAssocID="{46DA6616-0CFA-504A-B952-A7C56F83A223}" presName="parentText" presStyleLbl="node1" presStyleIdx="1" presStyleCnt="2">
        <dgm:presLayoutVars>
          <dgm:chMax val="0"/>
          <dgm:bulletEnabled val="1"/>
        </dgm:presLayoutVars>
      </dgm:prSet>
      <dgm:spPr/>
      <dgm:t>
        <a:bodyPr/>
        <a:lstStyle/>
        <a:p>
          <a:endParaRPr lang="hr-HR"/>
        </a:p>
      </dgm:t>
    </dgm:pt>
    <dgm:pt modelId="{7E98A065-15CB-8443-BE2F-C27A3E90CCCA}" type="pres">
      <dgm:prSet presAssocID="{46DA6616-0CFA-504A-B952-A7C56F83A223}" presName="childText" presStyleLbl="revTx" presStyleIdx="1" presStyleCnt="2">
        <dgm:presLayoutVars>
          <dgm:bulletEnabled val="1"/>
        </dgm:presLayoutVars>
      </dgm:prSet>
      <dgm:spPr/>
      <dgm:t>
        <a:bodyPr/>
        <a:lstStyle/>
        <a:p>
          <a:endParaRPr lang="hr-HR"/>
        </a:p>
      </dgm:t>
    </dgm:pt>
  </dgm:ptLst>
  <dgm:cxnLst>
    <dgm:cxn modelId="{10DF2164-08A7-8643-B3AD-AD6ED317A973}" type="presOf" srcId="{2ACB51CD-F7A7-E541-9F0B-C3E7D9A17A9C}" destId="{BB467A36-836B-474D-AF8D-843D28A45CD8}" srcOrd="0" destOrd="0" presId="urn:microsoft.com/office/officeart/2005/8/layout/vList2"/>
    <dgm:cxn modelId="{6243BD62-89CA-7248-B823-493BBA3FF5F0}" type="presOf" srcId="{6F7EB5C6-4688-0947-BCDC-2F567DF90682}" destId="{E438D63F-949A-C04E-9B7F-976D920D026E}" srcOrd="0" destOrd="0" presId="urn:microsoft.com/office/officeart/2005/8/layout/vList2"/>
    <dgm:cxn modelId="{A6AF6AD7-6368-5645-B5CE-E4A3EE5C7365}" srcId="{F9B40D84-0049-9943-8A9B-87485FFC2934}" destId="{2ACB51CD-F7A7-E541-9F0B-C3E7D9A17A9C}" srcOrd="0" destOrd="0" parTransId="{FA5D3071-0BB4-8F44-A080-61F979E300B1}" sibTransId="{A98FF4E6-4D07-C24D-BE7B-8EB3D28E0412}"/>
    <dgm:cxn modelId="{426B62DE-39F4-E14F-B789-6F14CD59FB2E}" type="presOf" srcId="{F5B52AFD-0BDB-4046-A84F-DB73ED954A9E}" destId="{7E98A065-15CB-8443-BE2F-C27A3E90CCCA}" srcOrd="0" destOrd="0" presId="urn:microsoft.com/office/officeart/2005/8/layout/vList2"/>
    <dgm:cxn modelId="{95BEB183-8B69-8843-9DF8-EF95A1D45291}" srcId="{46DA6616-0CFA-504A-B952-A7C56F83A223}" destId="{F5B52AFD-0BDB-4046-A84F-DB73ED954A9E}" srcOrd="0" destOrd="0" parTransId="{12491F0D-C23F-844B-9C13-6092E8C96DDF}" sibTransId="{AEC49640-0A43-1548-B2C6-AC6EEF43554C}"/>
    <dgm:cxn modelId="{A5E9940C-6992-6C48-9637-6844EA9B4378}" srcId="{2ACB51CD-F7A7-E541-9F0B-C3E7D9A17A9C}" destId="{6F7EB5C6-4688-0947-BCDC-2F567DF90682}" srcOrd="0" destOrd="0" parTransId="{D93C73F8-C59D-F141-8561-50C3F7645FE1}" sibTransId="{87C316E5-B6C8-4842-9CC0-7BC719CEFB24}"/>
    <dgm:cxn modelId="{14B9F822-CE65-7F4F-9FDF-B52CF528E077}" type="presOf" srcId="{F9B40D84-0049-9943-8A9B-87485FFC2934}" destId="{289B5745-701A-9B44-AB6D-31A972070576}" srcOrd="0" destOrd="0" presId="urn:microsoft.com/office/officeart/2005/8/layout/vList2"/>
    <dgm:cxn modelId="{CDFF1008-477F-2B42-9EC8-DF3F7E22203C}" srcId="{F9B40D84-0049-9943-8A9B-87485FFC2934}" destId="{46DA6616-0CFA-504A-B952-A7C56F83A223}" srcOrd="1" destOrd="0" parTransId="{61362C37-D0D2-E541-831E-D00DD2D20BFC}" sibTransId="{9BD9FE90-4F8E-2148-A5AA-5EEA5C5AE02D}"/>
    <dgm:cxn modelId="{D6B87BE4-C00C-DC4D-A656-3525C995D000}" type="presOf" srcId="{46DA6616-0CFA-504A-B952-A7C56F83A223}" destId="{70076541-8CEA-5E49-AC0F-3E71E0AD99C0}" srcOrd="0" destOrd="0" presId="urn:microsoft.com/office/officeart/2005/8/layout/vList2"/>
    <dgm:cxn modelId="{1FFC80DA-ACF2-A541-9FDB-D30B0C908173}" type="presParOf" srcId="{289B5745-701A-9B44-AB6D-31A972070576}" destId="{BB467A36-836B-474D-AF8D-843D28A45CD8}" srcOrd="0" destOrd="0" presId="urn:microsoft.com/office/officeart/2005/8/layout/vList2"/>
    <dgm:cxn modelId="{08957EEE-6446-5240-B4A9-FAC03444ABB3}" type="presParOf" srcId="{289B5745-701A-9B44-AB6D-31A972070576}" destId="{E438D63F-949A-C04E-9B7F-976D920D026E}" srcOrd="1" destOrd="0" presId="urn:microsoft.com/office/officeart/2005/8/layout/vList2"/>
    <dgm:cxn modelId="{E95150FA-6470-F846-AD8A-186295070DC1}" type="presParOf" srcId="{289B5745-701A-9B44-AB6D-31A972070576}" destId="{70076541-8CEA-5E49-AC0F-3E71E0AD99C0}" srcOrd="2" destOrd="0" presId="urn:microsoft.com/office/officeart/2005/8/layout/vList2"/>
    <dgm:cxn modelId="{DF10485E-55C0-F045-93A7-CFF3848B7AE3}" type="presParOf" srcId="{289B5745-701A-9B44-AB6D-31A972070576}" destId="{7E98A065-15CB-8443-BE2F-C27A3E90CCCA}"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B40D84-0049-9943-8A9B-87485FFC2934}" type="doc">
      <dgm:prSet loTypeId="urn:microsoft.com/office/officeart/2005/8/layout/vList2" loCatId="list" qsTypeId="urn:microsoft.com/office/officeart/2005/8/quickstyle/simple1" qsCatId="simple" csTypeId="urn:microsoft.com/office/officeart/2005/8/colors/accent1_2" csCatId="accent1" phldr="0"/>
      <dgm:spPr/>
      <dgm:t>
        <a:bodyPr/>
        <a:lstStyle/>
        <a:p>
          <a:endParaRPr lang="en-GB"/>
        </a:p>
      </dgm:t>
    </dgm:pt>
    <dgm:pt modelId="{2ACB51CD-F7A7-E541-9F0B-C3E7D9A17A9C}">
      <dgm:prSet phldrT="[Text]" phldr="1"/>
      <dgm:spPr/>
      <dgm:t>
        <a:bodyPr/>
        <a:lstStyle/>
        <a:p>
          <a:endParaRPr lang="en-GB"/>
        </a:p>
      </dgm:t>
    </dgm:pt>
    <dgm:pt modelId="{FA5D3071-0BB4-8F44-A080-61F979E300B1}" type="parTrans" cxnId="{A6AF6AD7-6368-5645-B5CE-E4A3EE5C7365}">
      <dgm:prSet/>
      <dgm:spPr/>
      <dgm:t>
        <a:bodyPr/>
        <a:lstStyle/>
        <a:p>
          <a:endParaRPr lang="en-GB"/>
        </a:p>
      </dgm:t>
    </dgm:pt>
    <dgm:pt modelId="{A98FF4E6-4D07-C24D-BE7B-8EB3D28E0412}" type="sibTrans" cxnId="{A6AF6AD7-6368-5645-B5CE-E4A3EE5C7365}">
      <dgm:prSet/>
      <dgm:spPr/>
      <dgm:t>
        <a:bodyPr/>
        <a:lstStyle/>
        <a:p>
          <a:endParaRPr lang="en-GB"/>
        </a:p>
      </dgm:t>
    </dgm:pt>
    <dgm:pt modelId="{6F7EB5C6-4688-0947-BCDC-2F567DF90682}">
      <dgm:prSet phldrT="[Text]" phldr="1"/>
      <dgm:spPr/>
      <dgm:t>
        <a:bodyPr/>
        <a:lstStyle/>
        <a:p>
          <a:endParaRPr lang="en-GB"/>
        </a:p>
      </dgm:t>
    </dgm:pt>
    <dgm:pt modelId="{D93C73F8-C59D-F141-8561-50C3F7645FE1}" type="parTrans" cxnId="{A5E9940C-6992-6C48-9637-6844EA9B4378}">
      <dgm:prSet/>
      <dgm:spPr/>
      <dgm:t>
        <a:bodyPr/>
        <a:lstStyle/>
        <a:p>
          <a:endParaRPr lang="en-GB"/>
        </a:p>
      </dgm:t>
    </dgm:pt>
    <dgm:pt modelId="{87C316E5-B6C8-4842-9CC0-7BC719CEFB24}" type="sibTrans" cxnId="{A5E9940C-6992-6C48-9637-6844EA9B4378}">
      <dgm:prSet/>
      <dgm:spPr/>
      <dgm:t>
        <a:bodyPr/>
        <a:lstStyle/>
        <a:p>
          <a:endParaRPr lang="en-GB"/>
        </a:p>
      </dgm:t>
    </dgm:pt>
    <dgm:pt modelId="{46DA6616-0CFA-504A-B952-A7C56F83A223}">
      <dgm:prSet phldrT="[Text]" phldr="1"/>
      <dgm:spPr/>
      <dgm:t>
        <a:bodyPr/>
        <a:lstStyle/>
        <a:p>
          <a:endParaRPr lang="en-GB"/>
        </a:p>
      </dgm:t>
    </dgm:pt>
    <dgm:pt modelId="{61362C37-D0D2-E541-831E-D00DD2D20BFC}" type="parTrans" cxnId="{CDFF1008-477F-2B42-9EC8-DF3F7E22203C}">
      <dgm:prSet/>
      <dgm:spPr/>
      <dgm:t>
        <a:bodyPr/>
        <a:lstStyle/>
        <a:p>
          <a:endParaRPr lang="en-GB"/>
        </a:p>
      </dgm:t>
    </dgm:pt>
    <dgm:pt modelId="{9BD9FE90-4F8E-2148-A5AA-5EEA5C5AE02D}" type="sibTrans" cxnId="{CDFF1008-477F-2B42-9EC8-DF3F7E22203C}">
      <dgm:prSet/>
      <dgm:spPr/>
      <dgm:t>
        <a:bodyPr/>
        <a:lstStyle/>
        <a:p>
          <a:endParaRPr lang="en-GB"/>
        </a:p>
      </dgm:t>
    </dgm:pt>
    <dgm:pt modelId="{F5B52AFD-0BDB-4046-A84F-DB73ED954A9E}">
      <dgm:prSet phldrT="[Text]" phldr="1"/>
      <dgm:spPr/>
      <dgm:t>
        <a:bodyPr/>
        <a:lstStyle/>
        <a:p>
          <a:endParaRPr lang="en-GB"/>
        </a:p>
      </dgm:t>
    </dgm:pt>
    <dgm:pt modelId="{12491F0D-C23F-844B-9C13-6092E8C96DDF}" type="parTrans" cxnId="{95BEB183-8B69-8843-9DF8-EF95A1D45291}">
      <dgm:prSet/>
      <dgm:spPr/>
      <dgm:t>
        <a:bodyPr/>
        <a:lstStyle/>
        <a:p>
          <a:endParaRPr lang="en-GB"/>
        </a:p>
      </dgm:t>
    </dgm:pt>
    <dgm:pt modelId="{AEC49640-0A43-1548-B2C6-AC6EEF43554C}" type="sibTrans" cxnId="{95BEB183-8B69-8843-9DF8-EF95A1D45291}">
      <dgm:prSet/>
      <dgm:spPr/>
      <dgm:t>
        <a:bodyPr/>
        <a:lstStyle/>
        <a:p>
          <a:endParaRPr lang="en-GB"/>
        </a:p>
      </dgm:t>
    </dgm:pt>
    <dgm:pt modelId="{289B5745-701A-9B44-AB6D-31A972070576}" type="pres">
      <dgm:prSet presAssocID="{F9B40D84-0049-9943-8A9B-87485FFC2934}" presName="linear" presStyleCnt="0">
        <dgm:presLayoutVars>
          <dgm:animLvl val="lvl"/>
          <dgm:resizeHandles val="exact"/>
        </dgm:presLayoutVars>
      </dgm:prSet>
      <dgm:spPr/>
      <dgm:t>
        <a:bodyPr/>
        <a:lstStyle/>
        <a:p>
          <a:endParaRPr lang="hr-HR"/>
        </a:p>
      </dgm:t>
    </dgm:pt>
    <dgm:pt modelId="{BB467A36-836B-474D-AF8D-843D28A45CD8}" type="pres">
      <dgm:prSet presAssocID="{2ACB51CD-F7A7-E541-9F0B-C3E7D9A17A9C}" presName="parentText" presStyleLbl="node1" presStyleIdx="0" presStyleCnt="2">
        <dgm:presLayoutVars>
          <dgm:chMax val="0"/>
          <dgm:bulletEnabled val="1"/>
        </dgm:presLayoutVars>
      </dgm:prSet>
      <dgm:spPr/>
      <dgm:t>
        <a:bodyPr/>
        <a:lstStyle/>
        <a:p>
          <a:endParaRPr lang="hr-HR"/>
        </a:p>
      </dgm:t>
    </dgm:pt>
    <dgm:pt modelId="{E438D63F-949A-C04E-9B7F-976D920D026E}" type="pres">
      <dgm:prSet presAssocID="{2ACB51CD-F7A7-E541-9F0B-C3E7D9A17A9C}" presName="childText" presStyleLbl="revTx" presStyleIdx="0" presStyleCnt="2">
        <dgm:presLayoutVars>
          <dgm:bulletEnabled val="1"/>
        </dgm:presLayoutVars>
      </dgm:prSet>
      <dgm:spPr/>
      <dgm:t>
        <a:bodyPr/>
        <a:lstStyle/>
        <a:p>
          <a:endParaRPr lang="hr-HR"/>
        </a:p>
      </dgm:t>
    </dgm:pt>
    <dgm:pt modelId="{70076541-8CEA-5E49-AC0F-3E71E0AD99C0}" type="pres">
      <dgm:prSet presAssocID="{46DA6616-0CFA-504A-B952-A7C56F83A223}" presName="parentText" presStyleLbl="node1" presStyleIdx="1" presStyleCnt="2">
        <dgm:presLayoutVars>
          <dgm:chMax val="0"/>
          <dgm:bulletEnabled val="1"/>
        </dgm:presLayoutVars>
      </dgm:prSet>
      <dgm:spPr/>
      <dgm:t>
        <a:bodyPr/>
        <a:lstStyle/>
        <a:p>
          <a:endParaRPr lang="hr-HR"/>
        </a:p>
      </dgm:t>
    </dgm:pt>
    <dgm:pt modelId="{7E98A065-15CB-8443-BE2F-C27A3E90CCCA}" type="pres">
      <dgm:prSet presAssocID="{46DA6616-0CFA-504A-B952-A7C56F83A223}" presName="childText" presStyleLbl="revTx" presStyleIdx="1" presStyleCnt="2">
        <dgm:presLayoutVars>
          <dgm:bulletEnabled val="1"/>
        </dgm:presLayoutVars>
      </dgm:prSet>
      <dgm:spPr/>
      <dgm:t>
        <a:bodyPr/>
        <a:lstStyle/>
        <a:p>
          <a:endParaRPr lang="hr-HR"/>
        </a:p>
      </dgm:t>
    </dgm:pt>
  </dgm:ptLst>
  <dgm:cxnLst>
    <dgm:cxn modelId="{10DF2164-08A7-8643-B3AD-AD6ED317A973}" type="presOf" srcId="{2ACB51CD-F7A7-E541-9F0B-C3E7D9A17A9C}" destId="{BB467A36-836B-474D-AF8D-843D28A45CD8}" srcOrd="0" destOrd="0" presId="urn:microsoft.com/office/officeart/2005/8/layout/vList2"/>
    <dgm:cxn modelId="{6243BD62-89CA-7248-B823-493BBA3FF5F0}" type="presOf" srcId="{6F7EB5C6-4688-0947-BCDC-2F567DF90682}" destId="{E438D63F-949A-C04E-9B7F-976D920D026E}" srcOrd="0" destOrd="0" presId="urn:microsoft.com/office/officeart/2005/8/layout/vList2"/>
    <dgm:cxn modelId="{A6AF6AD7-6368-5645-B5CE-E4A3EE5C7365}" srcId="{F9B40D84-0049-9943-8A9B-87485FFC2934}" destId="{2ACB51CD-F7A7-E541-9F0B-C3E7D9A17A9C}" srcOrd="0" destOrd="0" parTransId="{FA5D3071-0BB4-8F44-A080-61F979E300B1}" sibTransId="{A98FF4E6-4D07-C24D-BE7B-8EB3D28E0412}"/>
    <dgm:cxn modelId="{426B62DE-39F4-E14F-B789-6F14CD59FB2E}" type="presOf" srcId="{F5B52AFD-0BDB-4046-A84F-DB73ED954A9E}" destId="{7E98A065-15CB-8443-BE2F-C27A3E90CCCA}" srcOrd="0" destOrd="0" presId="urn:microsoft.com/office/officeart/2005/8/layout/vList2"/>
    <dgm:cxn modelId="{95BEB183-8B69-8843-9DF8-EF95A1D45291}" srcId="{46DA6616-0CFA-504A-B952-A7C56F83A223}" destId="{F5B52AFD-0BDB-4046-A84F-DB73ED954A9E}" srcOrd="0" destOrd="0" parTransId="{12491F0D-C23F-844B-9C13-6092E8C96DDF}" sibTransId="{AEC49640-0A43-1548-B2C6-AC6EEF43554C}"/>
    <dgm:cxn modelId="{A5E9940C-6992-6C48-9637-6844EA9B4378}" srcId="{2ACB51CD-F7A7-E541-9F0B-C3E7D9A17A9C}" destId="{6F7EB5C6-4688-0947-BCDC-2F567DF90682}" srcOrd="0" destOrd="0" parTransId="{D93C73F8-C59D-F141-8561-50C3F7645FE1}" sibTransId="{87C316E5-B6C8-4842-9CC0-7BC719CEFB24}"/>
    <dgm:cxn modelId="{14B9F822-CE65-7F4F-9FDF-B52CF528E077}" type="presOf" srcId="{F9B40D84-0049-9943-8A9B-87485FFC2934}" destId="{289B5745-701A-9B44-AB6D-31A972070576}" srcOrd="0" destOrd="0" presId="urn:microsoft.com/office/officeart/2005/8/layout/vList2"/>
    <dgm:cxn modelId="{CDFF1008-477F-2B42-9EC8-DF3F7E22203C}" srcId="{F9B40D84-0049-9943-8A9B-87485FFC2934}" destId="{46DA6616-0CFA-504A-B952-A7C56F83A223}" srcOrd="1" destOrd="0" parTransId="{61362C37-D0D2-E541-831E-D00DD2D20BFC}" sibTransId="{9BD9FE90-4F8E-2148-A5AA-5EEA5C5AE02D}"/>
    <dgm:cxn modelId="{D6B87BE4-C00C-DC4D-A656-3525C995D000}" type="presOf" srcId="{46DA6616-0CFA-504A-B952-A7C56F83A223}" destId="{70076541-8CEA-5E49-AC0F-3E71E0AD99C0}" srcOrd="0" destOrd="0" presId="urn:microsoft.com/office/officeart/2005/8/layout/vList2"/>
    <dgm:cxn modelId="{1FFC80DA-ACF2-A541-9FDB-D30B0C908173}" type="presParOf" srcId="{289B5745-701A-9B44-AB6D-31A972070576}" destId="{BB467A36-836B-474D-AF8D-843D28A45CD8}" srcOrd="0" destOrd="0" presId="urn:microsoft.com/office/officeart/2005/8/layout/vList2"/>
    <dgm:cxn modelId="{08957EEE-6446-5240-B4A9-FAC03444ABB3}" type="presParOf" srcId="{289B5745-701A-9B44-AB6D-31A972070576}" destId="{E438D63F-949A-C04E-9B7F-976D920D026E}" srcOrd="1" destOrd="0" presId="urn:microsoft.com/office/officeart/2005/8/layout/vList2"/>
    <dgm:cxn modelId="{E95150FA-6470-F846-AD8A-186295070DC1}" type="presParOf" srcId="{289B5745-701A-9B44-AB6D-31A972070576}" destId="{70076541-8CEA-5E49-AC0F-3E71E0AD99C0}" srcOrd="2" destOrd="0" presId="urn:microsoft.com/office/officeart/2005/8/layout/vList2"/>
    <dgm:cxn modelId="{DF10485E-55C0-F045-93A7-CFF3848B7AE3}" type="presParOf" srcId="{289B5745-701A-9B44-AB6D-31A972070576}" destId="{7E98A065-15CB-8443-BE2F-C27A3E90CCC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99205E-2D45-E94D-B4B4-C01B1B50C2F8}"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GB"/>
        </a:p>
      </dgm:t>
    </dgm:pt>
    <dgm:pt modelId="{59C18D12-0E54-BC42-8F74-976A9C1E671B}">
      <dgm:prSet phldrT="[Text]" phldr="0"/>
      <dgm:spPr/>
      <dgm:t>
        <a:bodyPr/>
        <a:lstStyle/>
        <a:p>
          <a:r>
            <a:rPr lang="en-HR" dirty="0">
              <a:effectLst/>
              <a:ea typeface="Times New Roman" panose="02020603050405020304" pitchFamily="18" charset="0"/>
              <a:cs typeface="Times New Roman" panose="02020603050405020304" pitchFamily="18" charset="0"/>
            </a:rPr>
            <a:t>Utvrditi postojanje narušavanja tržišnog natjecanja</a:t>
          </a:r>
        </a:p>
        <a:p>
          <a:endParaRPr lang="en-GB" dirty="0"/>
        </a:p>
      </dgm:t>
    </dgm:pt>
    <dgm:pt modelId="{2B7ED140-B486-0C49-8DA8-74C6053E516A}" type="parTrans" cxnId="{C187E55A-8475-FE48-950C-B4F872EB35B8}">
      <dgm:prSet/>
      <dgm:spPr/>
      <dgm:t>
        <a:bodyPr/>
        <a:lstStyle/>
        <a:p>
          <a:endParaRPr lang="en-GB"/>
        </a:p>
      </dgm:t>
    </dgm:pt>
    <dgm:pt modelId="{B4EE09B5-4EB5-2A47-B8DF-8EDD076F2DB1}" type="sibTrans" cxnId="{C187E55A-8475-FE48-950C-B4F872EB35B8}">
      <dgm:prSet/>
      <dgm:spPr/>
      <dgm:t>
        <a:bodyPr/>
        <a:lstStyle/>
        <a:p>
          <a:endParaRPr lang="en-GB"/>
        </a:p>
      </dgm:t>
    </dgm:pt>
    <dgm:pt modelId="{7E81FEEA-6148-E24D-8B9D-D4213C20EB38}">
      <dgm:prSet phldrT="[Text]" phldr="0"/>
      <dgm:spPr/>
      <dgm:t>
        <a:bodyPr/>
        <a:lstStyle/>
        <a:p>
          <a:r>
            <a:rPr lang="en-HR" dirty="0">
              <a:effectLst/>
              <a:ea typeface="Times New Roman" panose="02020603050405020304" pitchFamily="18" charset="0"/>
              <a:cs typeface="Times New Roman" panose="02020603050405020304" pitchFamily="18" charset="0"/>
            </a:rPr>
            <a:t>Ako gospodarski subjekt pristane preuzeti obveze kojima će ukloniti narušavanje na unutarnjem tržištu – može ostati u postupku </a:t>
          </a:r>
          <a:endParaRPr lang="en-GB" dirty="0"/>
        </a:p>
      </dgm:t>
    </dgm:pt>
    <dgm:pt modelId="{74596836-E33F-FD48-A8F0-C3E0CF4AE826}" type="parTrans" cxnId="{21D3F410-8931-D642-BF45-FA9B7EA2C456}">
      <dgm:prSet/>
      <dgm:spPr/>
      <dgm:t>
        <a:bodyPr/>
        <a:lstStyle/>
        <a:p>
          <a:endParaRPr lang="en-GB"/>
        </a:p>
      </dgm:t>
    </dgm:pt>
    <dgm:pt modelId="{86E7A108-4BEE-DC49-8397-6CBB6312CADE}" type="sibTrans" cxnId="{21D3F410-8931-D642-BF45-FA9B7EA2C456}">
      <dgm:prSet/>
      <dgm:spPr/>
      <dgm:t>
        <a:bodyPr/>
        <a:lstStyle/>
        <a:p>
          <a:endParaRPr lang="en-GB"/>
        </a:p>
      </dgm:t>
    </dgm:pt>
    <dgm:pt modelId="{FAE1A96D-AF13-AE45-B2A1-71E515443632}">
      <dgm:prSet phldrT="[Text]" phldr="0"/>
      <dgm:spPr/>
      <dgm:t>
        <a:bodyPr/>
        <a:lstStyle/>
        <a:p>
          <a:r>
            <a:rPr lang="hr-HR" dirty="0"/>
            <a:t>Ako ih ne prihvati – EK donosi akt kojim mu se zabranjuje dodjela tog ugovora</a:t>
          </a:r>
          <a:endParaRPr lang="en-GB" dirty="0"/>
        </a:p>
      </dgm:t>
    </dgm:pt>
    <dgm:pt modelId="{90D2A520-F3CA-764C-99D9-A6091D9A4D18}" type="parTrans" cxnId="{F70F5A51-CCD5-6948-B116-F7F293A85A61}">
      <dgm:prSet/>
      <dgm:spPr/>
      <dgm:t>
        <a:bodyPr/>
        <a:lstStyle/>
        <a:p>
          <a:endParaRPr lang="en-GB"/>
        </a:p>
      </dgm:t>
    </dgm:pt>
    <dgm:pt modelId="{A875B1DF-E6D5-1F44-8D16-E1E5F2E31074}" type="sibTrans" cxnId="{F70F5A51-CCD5-6948-B116-F7F293A85A61}">
      <dgm:prSet/>
      <dgm:spPr/>
      <dgm:t>
        <a:bodyPr/>
        <a:lstStyle/>
        <a:p>
          <a:endParaRPr lang="en-GB"/>
        </a:p>
      </dgm:t>
    </dgm:pt>
    <dgm:pt modelId="{999E6B3D-15B8-CF4E-B301-89ED97BFAA8B}">
      <dgm:prSet phldrT="[Text]" phldr="0"/>
      <dgm:spPr/>
      <dgm:t>
        <a:bodyPr/>
        <a:lstStyle/>
        <a:p>
          <a:r>
            <a:rPr lang="en-HR" dirty="0">
              <a:effectLst/>
              <a:ea typeface="Times New Roman" panose="02020603050405020304" pitchFamily="18" charset="0"/>
              <a:cs typeface="Times New Roman" panose="02020603050405020304" pitchFamily="18" charset="0"/>
            </a:rPr>
            <a:t>Utvrditi nepostojanje narušavanja tržišnog natjecanja</a:t>
          </a:r>
          <a:endParaRPr lang="en-GB" dirty="0"/>
        </a:p>
      </dgm:t>
    </dgm:pt>
    <dgm:pt modelId="{DF3945EC-FF8D-9B43-968B-583E066FF713}" type="parTrans" cxnId="{00FD26DE-FB02-494E-9AB3-C0DB06C2FE51}">
      <dgm:prSet/>
      <dgm:spPr/>
      <dgm:t>
        <a:bodyPr/>
        <a:lstStyle/>
        <a:p>
          <a:endParaRPr lang="en-GB"/>
        </a:p>
      </dgm:t>
    </dgm:pt>
    <dgm:pt modelId="{9690A2A6-6703-BE4B-9AE8-DB7C36CC9FB9}" type="sibTrans" cxnId="{00FD26DE-FB02-494E-9AB3-C0DB06C2FE51}">
      <dgm:prSet/>
      <dgm:spPr/>
      <dgm:t>
        <a:bodyPr/>
        <a:lstStyle/>
        <a:p>
          <a:endParaRPr lang="en-GB"/>
        </a:p>
      </dgm:t>
    </dgm:pt>
    <dgm:pt modelId="{78759C5E-B17C-0E4C-B0DB-A9AA47803079}">
      <dgm:prSet phldrT="[Text]" phldr="0"/>
      <dgm:spPr/>
      <dgm:t>
        <a:bodyPr/>
        <a:lstStyle/>
        <a:p>
          <a:r>
            <a:rPr lang="hr-HR" dirty="0"/>
            <a:t>Postupak javne nabave se nastavlja</a:t>
          </a:r>
          <a:endParaRPr lang="en-GB" dirty="0"/>
        </a:p>
      </dgm:t>
    </dgm:pt>
    <dgm:pt modelId="{859FA816-1631-2A43-9A61-3F6B3E5F49BF}" type="parTrans" cxnId="{B2F580E3-5CFE-9046-A4CC-597EF3CB3E92}">
      <dgm:prSet/>
      <dgm:spPr/>
      <dgm:t>
        <a:bodyPr/>
        <a:lstStyle/>
        <a:p>
          <a:endParaRPr lang="en-GB"/>
        </a:p>
      </dgm:t>
    </dgm:pt>
    <dgm:pt modelId="{23670742-C366-EB41-AB63-2632EA9058F8}" type="sibTrans" cxnId="{B2F580E3-5CFE-9046-A4CC-597EF3CB3E92}">
      <dgm:prSet/>
      <dgm:spPr/>
      <dgm:t>
        <a:bodyPr/>
        <a:lstStyle/>
        <a:p>
          <a:endParaRPr lang="en-GB"/>
        </a:p>
      </dgm:t>
    </dgm:pt>
    <dgm:pt modelId="{88358037-3778-FD43-B721-4D0C82558C87}" type="pres">
      <dgm:prSet presAssocID="{7A99205E-2D45-E94D-B4B4-C01B1B50C2F8}" presName="Name0" presStyleCnt="0">
        <dgm:presLayoutVars>
          <dgm:dir/>
          <dgm:animLvl val="lvl"/>
          <dgm:resizeHandles/>
        </dgm:presLayoutVars>
      </dgm:prSet>
      <dgm:spPr/>
      <dgm:t>
        <a:bodyPr/>
        <a:lstStyle/>
        <a:p>
          <a:endParaRPr lang="hr-HR"/>
        </a:p>
      </dgm:t>
    </dgm:pt>
    <dgm:pt modelId="{44D5A736-43CB-B843-B3BA-45B70BE3281E}" type="pres">
      <dgm:prSet presAssocID="{59C18D12-0E54-BC42-8F74-976A9C1E671B}" presName="linNode" presStyleCnt="0"/>
      <dgm:spPr/>
    </dgm:pt>
    <dgm:pt modelId="{1A125EF8-76B5-294C-9031-F2E14671D960}" type="pres">
      <dgm:prSet presAssocID="{59C18D12-0E54-BC42-8F74-976A9C1E671B}" presName="parentShp" presStyleLbl="node1" presStyleIdx="0" presStyleCnt="2">
        <dgm:presLayoutVars>
          <dgm:bulletEnabled val="1"/>
        </dgm:presLayoutVars>
      </dgm:prSet>
      <dgm:spPr/>
      <dgm:t>
        <a:bodyPr/>
        <a:lstStyle/>
        <a:p>
          <a:endParaRPr lang="hr-HR"/>
        </a:p>
      </dgm:t>
    </dgm:pt>
    <dgm:pt modelId="{3EA93AA5-0BA9-5145-9B91-7458BCA3C43F}" type="pres">
      <dgm:prSet presAssocID="{59C18D12-0E54-BC42-8F74-976A9C1E671B}" presName="childShp" presStyleLbl="bgAccFollowNode1" presStyleIdx="0" presStyleCnt="2">
        <dgm:presLayoutVars>
          <dgm:bulletEnabled val="1"/>
        </dgm:presLayoutVars>
      </dgm:prSet>
      <dgm:spPr/>
      <dgm:t>
        <a:bodyPr/>
        <a:lstStyle/>
        <a:p>
          <a:endParaRPr lang="hr-HR"/>
        </a:p>
      </dgm:t>
    </dgm:pt>
    <dgm:pt modelId="{84B1A3DC-F25F-4845-964E-4C7AD26944A5}" type="pres">
      <dgm:prSet presAssocID="{B4EE09B5-4EB5-2A47-B8DF-8EDD076F2DB1}" presName="spacing" presStyleCnt="0"/>
      <dgm:spPr/>
    </dgm:pt>
    <dgm:pt modelId="{2F9876C1-39DB-B346-B712-558701B2F354}" type="pres">
      <dgm:prSet presAssocID="{999E6B3D-15B8-CF4E-B301-89ED97BFAA8B}" presName="linNode" presStyleCnt="0"/>
      <dgm:spPr/>
    </dgm:pt>
    <dgm:pt modelId="{F25871EE-8625-5545-85C1-0A618A1B9FFF}" type="pres">
      <dgm:prSet presAssocID="{999E6B3D-15B8-CF4E-B301-89ED97BFAA8B}" presName="parentShp" presStyleLbl="node1" presStyleIdx="1" presStyleCnt="2">
        <dgm:presLayoutVars>
          <dgm:bulletEnabled val="1"/>
        </dgm:presLayoutVars>
      </dgm:prSet>
      <dgm:spPr/>
      <dgm:t>
        <a:bodyPr/>
        <a:lstStyle/>
        <a:p>
          <a:endParaRPr lang="hr-HR"/>
        </a:p>
      </dgm:t>
    </dgm:pt>
    <dgm:pt modelId="{91A776DB-AC4B-1B4B-AE01-C7CEC324D985}" type="pres">
      <dgm:prSet presAssocID="{999E6B3D-15B8-CF4E-B301-89ED97BFAA8B}" presName="childShp" presStyleLbl="bgAccFollowNode1" presStyleIdx="1" presStyleCnt="2">
        <dgm:presLayoutVars>
          <dgm:bulletEnabled val="1"/>
        </dgm:presLayoutVars>
      </dgm:prSet>
      <dgm:spPr/>
      <dgm:t>
        <a:bodyPr/>
        <a:lstStyle/>
        <a:p>
          <a:endParaRPr lang="hr-HR"/>
        </a:p>
      </dgm:t>
    </dgm:pt>
  </dgm:ptLst>
  <dgm:cxnLst>
    <dgm:cxn modelId="{B2F580E3-5CFE-9046-A4CC-597EF3CB3E92}" srcId="{999E6B3D-15B8-CF4E-B301-89ED97BFAA8B}" destId="{78759C5E-B17C-0E4C-B0DB-A9AA47803079}" srcOrd="0" destOrd="0" parTransId="{859FA816-1631-2A43-9A61-3F6B3E5F49BF}" sibTransId="{23670742-C366-EB41-AB63-2632EA9058F8}"/>
    <dgm:cxn modelId="{C187E55A-8475-FE48-950C-B4F872EB35B8}" srcId="{7A99205E-2D45-E94D-B4B4-C01B1B50C2F8}" destId="{59C18D12-0E54-BC42-8F74-976A9C1E671B}" srcOrd="0" destOrd="0" parTransId="{2B7ED140-B486-0C49-8DA8-74C6053E516A}" sibTransId="{B4EE09B5-4EB5-2A47-B8DF-8EDD076F2DB1}"/>
    <dgm:cxn modelId="{F70F5A51-CCD5-6948-B116-F7F293A85A61}" srcId="{59C18D12-0E54-BC42-8F74-976A9C1E671B}" destId="{FAE1A96D-AF13-AE45-B2A1-71E515443632}" srcOrd="1" destOrd="0" parTransId="{90D2A520-F3CA-764C-99D9-A6091D9A4D18}" sibTransId="{A875B1DF-E6D5-1F44-8D16-E1E5F2E31074}"/>
    <dgm:cxn modelId="{8AA77525-7B4C-694C-9535-8FC892DA73FF}" type="presOf" srcId="{7E81FEEA-6148-E24D-8B9D-D4213C20EB38}" destId="{3EA93AA5-0BA9-5145-9B91-7458BCA3C43F}" srcOrd="0" destOrd="0" presId="urn:microsoft.com/office/officeart/2005/8/layout/vList6"/>
    <dgm:cxn modelId="{21D3F410-8931-D642-BF45-FA9B7EA2C456}" srcId="{59C18D12-0E54-BC42-8F74-976A9C1E671B}" destId="{7E81FEEA-6148-E24D-8B9D-D4213C20EB38}" srcOrd="0" destOrd="0" parTransId="{74596836-E33F-FD48-A8F0-C3E0CF4AE826}" sibTransId="{86E7A108-4BEE-DC49-8397-6CBB6312CADE}"/>
    <dgm:cxn modelId="{2CAC618B-072A-B449-AC88-5248AC7DCFD4}" type="presOf" srcId="{78759C5E-B17C-0E4C-B0DB-A9AA47803079}" destId="{91A776DB-AC4B-1B4B-AE01-C7CEC324D985}" srcOrd="0" destOrd="0" presId="urn:microsoft.com/office/officeart/2005/8/layout/vList6"/>
    <dgm:cxn modelId="{0289CA45-FE9E-8349-84EF-9E4FEC57E92A}" type="presOf" srcId="{59C18D12-0E54-BC42-8F74-976A9C1E671B}" destId="{1A125EF8-76B5-294C-9031-F2E14671D960}" srcOrd="0" destOrd="0" presId="urn:microsoft.com/office/officeart/2005/8/layout/vList6"/>
    <dgm:cxn modelId="{5E89008F-07DB-9B4F-851B-BB3770336A2E}" type="presOf" srcId="{FAE1A96D-AF13-AE45-B2A1-71E515443632}" destId="{3EA93AA5-0BA9-5145-9B91-7458BCA3C43F}" srcOrd="0" destOrd="1" presId="urn:microsoft.com/office/officeart/2005/8/layout/vList6"/>
    <dgm:cxn modelId="{00FD26DE-FB02-494E-9AB3-C0DB06C2FE51}" srcId="{7A99205E-2D45-E94D-B4B4-C01B1B50C2F8}" destId="{999E6B3D-15B8-CF4E-B301-89ED97BFAA8B}" srcOrd="1" destOrd="0" parTransId="{DF3945EC-FF8D-9B43-968B-583E066FF713}" sibTransId="{9690A2A6-6703-BE4B-9AE8-DB7C36CC9FB9}"/>
    <dgm:cxn modelId="{BE9BE313-2156-324D-B69B-D30E01EECCA4}" type="presOf" srcId="{7A99205E-2D45-E94D-B4B4-C01B1B50C2F8}" destId="{88358037-3778-FD43-B721-4D0C82558C87}" srcOrd="0" destOrd="0" presId="urn:microsoft.com/office/officeart/2005/8/layout/vList6"/>
    <dgm:cxn modelId="{223A4A39-5FD1-8C42-A3BC-213DC2FA4E2E}" type="presOf" srcId="{999E6B3D-15B8-CF4E-B301-89ED97BFAA8B}" destId="{F25871EE-8625-5545-85C1-0A618A1B9FFF}" srcOrd="0" destOrd="0" presId="urn:microsoft.com/office/officeart/2005/8/layout/vList6"/>
    <dgm:cxn modelId="{1F32B661-794B-9E48-9074-B197FEDF5634}" type="presParOf" srcId="{88358037-3778-FD43-B721-4D0C82558C87}" destId="{44D5A736-43CB-B843-B3BA-45B70BE3281E}" srcOrd="0" destOrd="0" presId="urn:microsoft.com/office/officeart/2005/8/layout/vList6"/>
    <dgm:cxn modelId="{91C722CB-0CE1-9F4F-93B9-F5B15A8B437E}" type="presParOf" srcId="{44D5A736-43CB-B843-B3BA-45B70BE3281E}" destId="{1A125EF8-76B5-294C-9031-F2E14671D960}" srcOrd="0" destOrd="0" presId="urn:microsoft.com/office/officeart/2005/8/layout/vList6"/>
    <dgm:cxn modelId="{83B84739-1965-5048-958E-0056F4F21B05}" type="presParOf" srcId="{44D5A736-43CB-B843-B3BA-45B70BE3281E}" destId="{3EA93AA5-0BA9-5145-9B91-7458BCA3C43F}" srcOrd="1" destOrd="0" presId="urn:microsoft.com/office/officeart/2005/8/layout/vList6"/>
    <dgm:cxn modelId="{D1BE4F4D-AD45-5C41-B6AA-013322496DAC}" type="presParOf" srcId="{88358037-3778-FD43-B721-4D0C82558C87}" destId="{84B1A3DC-F25F-4845-964E-4C7AD26944A5}" srcOrd="1" destOrd="0" presId="urn:microsoft.com/office/officeart/2005/8/layout/vList6"/>
    <dgm:cxn modelId="{5BE1C188-9A89-5847-9325-4D5C491761E6}" type="presParOf" srcId="{88358037-3778-FD43-B721-4D0C82558C87}" destId="{2F9876C1-39DB-B346-B712-558701B2F354}" srcOrd="2" destOrd="0" presId="urn:microsoft.com/office/officeart/2005/8/layout/vList6"/>
    <dgm:cxn modelId="{F695A0AD-DC7F-3B45-98E9-0013DD9021D8}" type="presParOf" srcId="{2F9876C1-39DB-B346-B712-558701B2F354}" destId="{F25871EE-8625-5545-85C1-0A618A1B9FFF}" srcOrd="0" destOrd="0" presId="urn:microsoft.com/office/officeart/2005/8/layout/vList6"/>
    <dgm:cxn modelId="{8947B258-76A0-FC4C-819A-24CCC84CA823}" type="presParOf" srcId="{2F9876C1-39DB-B346-B712-558701B2F354}" destId="{91A776DB-AC4B-1B4B-AE01-C7CEC324D98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66AD44-A149-9445-9A75-26A13EDDCA7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6D7901F0-13A4-1645-B913-942647996D95}">
      <dgm:prSet phldrT="[Text]" phldr="0"/>
      <dgm:spPr/>
      <dgm:t>
        <a:bodyPr/>
        <a:lstStyle/>
        <a:p>
          <a:r>
            <a:rPr lang="hr-HR" dirty="0"/>
            <a:t>AG Collins;</a:t>
          </a:r>
          <a:endParaRPr lang="en-GB" dirty="0"/>
        </a:p>
      </dgm:t>
    </dgm:pt>
    <dgm:pt modelId="{1DD40BE8-A4AC-1446-94D9-EC25C33E1C96}" type="parTrans" cxnId="{FF0CC81D-8934-6F42-BB3D-52482AA13963}">
      <dgm:prSet/>
      <dgm:spPr/>
      <dgm:t>
        <a:bodyPr/>
        <a:lstStyle/>
        <a:p>
          <a:endParaRPr lang="en-GB"/>
        </a:p>
      </dgm:t>
    </dgm:pt>
    <dgm:pt modelId="{D33F41D6-6554-DE48-9E28-2CD5ADF99A17}" type="sibTrans" cxnId="{FF0CC81D-8934-6F42-BB3D-52482AA13963}">
      <dgm:prSet/>
      <dgm:spPr/>
      <dgm:t>
        <a:bodyPr/>
        <a:lstStyle/>
        <a:p>
          <a:endParaRPr lang="en-GB"/>
        </a:p>
      </dgm:t>
    </dgm:pt>
    <dgm:pt modelId="{A4EE2E82-77FC-C043-8E79-0FCEBA296B1A}">
      <dgm:prSet phldrT="[Text]" phldr="0"/>
      <dgm:spPr/>
      <dgm:t>
        <a:bodyPr/>
        <a:lstStyle/>
        <a:p>
          <a:r>
            <a:rPr lang="en-HR" sz="1800" dirty="0">
              <a:effectLst/>
              <a:latin typeface="+mn-lt"/>
              <a:ea typeface="Times New Roman" panose="02020603050405020304" pitchFamily="18" charset="0"/>
              <a:cs typeface="Times New Roman" panose="02020603050405020304" pitchFamily="18" charset="0"/>
            </a:rPr>
            <a:t>državama članicama nije dopušteno donositi zakonodavstvo u području koje je u isključivoj  nadležnosti EU</a:t>
          </a:r>
          <a:r>
            <a:rPr lang="en-HR" dirty="0">
              <a:effectLst/>
              <a:latin typeface="+mn-lt"/>
            </a:rPr>
            <a:t> </a:t>
          </a:r>
          <a:endParaRPr lang="en-GB" dirty="0">
            <a:latin typeface="+mn-lt"/>
          </a:endParaRPr>
        </a:p>
      </dgm:t>
    </dgm:pt>
    <dgm:pt modelId="{347CE450-CB64-8F44-8993-84C6E45B5A11}" type="parTrans" cxnId="{D6B1D30B-B45E-DD4E-9F37-8DC48C87D317}">
      <dgm:prSet/>
      <dgm:spPr/>
      <dgm:t>
        <a:bodyPr/>
        <a:lstStyle/>
        <a:p>
          <a:endParaRPr lang="en-GB"/>
        </a:p>
      </dgm:t>
    </dgm:pt>
    <dgm:pt modelId="{81584634-038B-A244-B1B1-5F872953183E}" type="sibTrans" cxnId="{D6B1D30B-B45E-DD4E-9F37-8DC48C87D317}">
      <dgm:prSet/>
      <dgm:spPr/>
      <dgm:t>
        <a:bodyPr/>
        <a:lstStyle/>
        <a:p>
          <a:endParaRPr lang="en-GB"/>
        </a:p>
      </dgm:t>
    </dgm:pt>
    <dgm:pt modelId="{1D5B99ED-947F-E243-8D48-3C12717CA9C8}">
      <dgm:prSet phldrT="[Text]" phldr="0"/>
      <dgm:spPr/>
      <dgm:t>
        <a:bodyPr/>
        <a:lstStyle/>
        <a:p>
          <a:r>
            <a:rPr lang="en-HR" sz="1800" dirty="0">
              <a:effectLst/>
              <a:latin typeface="Aptos" panose="020B0004020202020204" pitchFamily="34" charset="0"/>
              <a:ea typeface="Times New Roman" panose="02020603050405020304" pitchFamily="18" charset="0"/>
              <a:cs typeface="Times New Roman" panose="02020603050405020304" pitchFamily="18" charset="0"/>
            </a:rPr>
            <a:t> </a:t>
          </a:r>
          <a:r>
            <a:rPr lang="en-HR" sz="1800" dirty="0">
              <a:effectLst/>
              <a:latin typeface="+mn-lt"/>
              <a:ea typeface="Times New Roman" panose="02020603050405020304" pitchFamily="18" charset="0"/>
              <a:cs typeface="Times New Roman" panose="02020603050405020304" pitchFamily="18" charset="0"/>
            </a:rPr>
            <a:t>jednostrano djelovanje država članica moglo bi ugroziti pregovarački položaj  EU</a:t>
          </a:r>
          <a:r>
            <a:rPr lang="en-HR" dirty="0">
              <a:effectLst/>
              <a:latin typeface="+mn-lt"/>
            </a:rPr>
            <a:t> </a:t>
          </a:r>
          <a:endParaRPr lang="en-GB" dirty="0">
            <a:latin typeface="+mn-lt"/>
          </a:endParaRPr>
        </a:p>
      </dgm:t>
    </dgm:pt>
    <dgm:pt modelId="{3275C583-5621-554A-B807-B3A906F4D46C}" type="parTrans" cxnId="{B5BB18AA-AFE7-8F49-B945-3A06E973F4E8}">
      <dgm:prSet/>
      <dgm:spPr/>
      <dgm:t>
        <a:bodyPr/>
        <a:lstStyle/>
        <a:p>
          <a:endParaRPr lang="en-GB"/>
        </a:p>
      </dgm:t>
    </dgm:pt>
    <dgm:pt modelId="{CAA94FC3-ECD3-C74E-80B3-9FAA544F01FD}" type="sibTrans" cxnId="{B5BB18AA-AFE7-8F49-B945-3A06E973F4E8}">
      <dgm:prSet/>
      <dgm:spPr/>
      <dgm:t>
        <a:bodyPr/>
        <a:lstStyle/>
        <a:p>
          <a:endParaRPr lang="en-GB"/>
        </a:p>
      </dgm:t>
    </dgm:pt>
    <dgm:pt modelId="{BCE9244F-D963-D44F-BC6C-4E3A7533A34D}">
      <dgm:prSet phldrT="[Text]" phldr="0"/>
      <dgm:spPr/>
      <dgm:t>
        <a:bodyPr/>
        <a:lstStyle/>
        <a:p>
          <a:r>
            <a:rPr lang="en-HR" sz="1800" dirty="0">
              <a:effectLst/>
              <a:latin typeface="+mn-lt"/>
              <a:ea typeface="Times New Roman" panose="02020603050405020304" pitchFamily="18" charset="0"/>
              <a:cs typeface="Times New Roman" panose="02020603050405020304" pitchFamily="18" charset="0"/>
            </a:rPr>
            <a:t>time bi se mogla ometati ujednačena primjena prava  EU</a:t>
          </a:r>
          <a:r>
            <a:rPr lang="en-HR" dirty="0">
              <a:effectLst/>
              <a:latin typeface="+mn-lt"/>
            </a:rPr>
            <a:t> </a:t>
          </a:r>
          <a:endParaRPr lang="en-GB" dirty="0">
            <a:latin typeface="+mn-lt"/>
          </a:endParaRPr>
        </a:p>
      </dgm:t>
    </dgm:pt>
    <dgm:pt modelId="{8E88958C-5122-DC45-82D9-12951E90EE19}" type="parTrans" cxnId="{05A978B6-75C4-3244-B17D-F14D64A342AA}">
      <dgm:prSet/>
      <dgm:spPr/>
      <dgm:t>
        <a:bodyPr/>
        <a:lstStyle/>
        <a:p>
          <a:endParaRPr lang="en-GB"/>
        </a:p>
      </dgm:t>
    </dgm:pt>
    <dgm:pt modelId="{4702496B-5C7C-9B40-BB5B-221BD310E093}" type="sibTrans" cxnId="{05A978B6-75C4-3244-B17D-F14D64A342AA}">
      <dgm:prSet/>
      <dgm:spPr/>
      <dgm:t>
        <a:bodyPr/>
        <a:lstStyle/>
        <a:p>
          <a:endParaRPr lang="en-GB"/>
        </a:p>
      </dgm:t>
    </dgm:pt>
    <dgm:pt modelId="{6AC9485A-163A-5044-BDD1-451633A0AAB7}" type="pres">
      <dgm:prSet presAssocID="{1566AD44-A149-9445-9A75-26A13EDDCA7A}" presName="vert0" presStyleCnt="0">
        <dgm:presLayoutVars>
          <dgm:dir/>
          <dgm:animOne val="branch"/>
          <dgm:animLvl val="lvl"/>
        </dgm:presLayoutVars>
      </dgm:prSet>
      <dgm:spPr/>
      <dgm:t>
        <a:bodyPr/>
        <a:lstStyle/>
        <a:p>
          <a:endParaRPr lang="hr-HR"/>
        </a:p>
      </dgm:t>
    </dgm:pt>
    <dgm:pt modelId="{F25CA474-272B-B642-9388-792D08D91C9B}" type="pres">
      <dgm:prSet presAssocID="{6D7901F0-13A4-1645-B913-942647996D95}" presName="thickLine" presStyleLbl="alignNode1" presStyleIdx="0" presStyleCnt="1"/>
      <dgm:spPr/>
    </dgm:pt>
    <dgm:pt modelId="{8524BDCB-0822-4B46-8E8F-FFCC1374D666}" type="pres">
      <dgm:prSet presAssocID="{6D7901F0-13A4-1645-B913-942647996D95}" presName="horz1" presStyleCnt="0"/>
      <dgm:spPr/>
    </dgm:pt>
    <dgm:pt modelId="{C951D603-999E-914F-BAF7-E594CAE3F069}" type="pres">
      <dgm:prSet presAssocID="{6D7901F0-13A4-1645-B913-942647996D95}" presName="tx1" presStyleLbl="revTx" presStyleIdx="0" presStyleCnt="4"/>
      <dgm:spPr/>
      <dgm:t>
        <a:bodyPr/>
        <a:lstStyle/>
        <a:p>
          <a:endParaRPr lang="hr-HR"/>
        </a:p>
      </dgm:t>
    </dgm:pt>
    <dgm:pt modelId="{62C2DF51-7267-404D-BD0B-4210F58F9141}" type="pres">
      <dgm:prSet presAssocID="{6D7901F0-13A4-1645-B913-942647996D95}" presName="vert1" presStyleCnt="0"/>
      <dgm:spPr/>
    </dgm:pt>
    <dgm:pt modelId="{AB172AE0-7406-A541-BF8B-B6944828375A}" type="pres">
      <dgm:prSet presAssocID="{A4EE2E82-77FC-C043-8E79-0FCEBA296B1A}" presName="vertSpace2a" presStyleCnt="0"/>
      <dgm:spPr/>
    </dgm:pt>
    <dgm:pt modelId="{6169EB46-A87C-BB44-95F9-60BEA911AD62}" type="pres">
      <dgm:prSet presAssocID="{A4EE2E82-77FC-C043-8E79-0FCEBA296B1A}" presName="horz2" presStyleCnt="0"/>
      <dgm:spPr/>
    </dgm:pt>
    <dgm:pt modelId="{CDFA9E10-711B-9740-9A8D-2288F7803B1E}" type="pres">
      <dgm:prSet presAssocID="{A4EE2E82-77FC-C043-8E79-0FCEBA296B1A}" presName="horzSpace2" presStyleCnt="0"/>
      <dgm:spPr/>
    </dgm:pt>
    <dgm:pt modelId="{4FD7F55F-A4A0-2348-BBA6-FBE6497EC4BB}" type="pres">
      <dgm:prSet presAssocID="{A4EE2E82-77FC-C043-8E79-0FCEBA296B1A}" presName="tx2" presStyleLbl="revTx" presStyleIdx="1" presStyleCnt="4"/>
      <dgm:spPr/>
      <dgm:t>
        <a:bodyPr/>
        <a:lstStyle/>
        <a:p>
          <a:endParaRPr lang="hr-HR"/>
        </a:p>
      </dgm:t>
    </dgm:pt>
    <dgm:pt modelId="{9B88A373-D263-5E4A-B924-E7DB8DBF3029}" type="pres">
      <dgm:prSet presAssocID="{A4EE2E82-77FC-C043-8E79-0FCEBA296B1A}" presName="vert2" presStyleCnt="0"/>
      <dgm:spPr/>
    </dgm:pt>
    <dgm:pt modelId="{404AA270-A24B-2D4B-A4AD-88B00847B432}" type="pres">
      <dgm:prSet presAssocID="{A4EE2E82-77FC-C043-8E79-0FCEBA296B1A}" presName="thinLine2b" presStyleLbl="callout" presStyleIdx="0" presStyleCnt="3"/>
      <dgm:spPr/>
    </dgm:pt>
    <dgm:pt modelId="{EF26B53E-715A-0643-B9B4-BD59C2EE5BF6}" type="pres">
      <dgm:prSet presAssocID="{A4EE2E82-77FC-C043-8E79-0FCEBA296B1A}" presName="vertSpace2b" presStyleCnt="0"/>
      <dgm:spPr/>
    </dgm:pt>
    <dgm:pt modelId="{38D478B6-38A3-2F47-AB7D-DB79297415E6}" type="pres">
      <dgm:prSet presAssocID="{1D5B99ED-947F-E243-8D48-3C12717CA9C8}" presName="horz2" presStyleCnt="0"/>
      <dgm:spPr/>
    </dgm:pt>
    <dgm:pt modelId="{71383994-478B-DA49-94F2-CB74CCC6EDDB}" type="pres">
      <dgm:prSet presAssocID="{1D5B99ED-947F-E243-8D48-3C12717CA9C8}" presName="horzSpace2" presStyleCnt="0"/>
      <dgm:spPr/>
    </dgm:pt>
    <dgm:pt modelId="{4C4B8261-4B37-3B4E-88ED-0E674AAF0F02}" type="pres">
      <dgm:prSet presAssocID="{1D5B99ED-947F-E243-8D48-3C12717CA9C8}" presName="tx2" presStyleLbl="revTx" presStyleIdx="2" presStyleCnt="4"/>
      <dgm:spPr/>
      <dgm:t>
        <a:bodyPr/>
        <a:lstStyle/>
        <a:p>
          <a:endParaRPr lang="hr-HR"/>
        </a:p>
      </dgm:t>
    </dgm:pt>
    <dgm:pt modelId="{99B1B709-4EBF-B14F-89A9-A2F48BE6AB75}" type="pres">
      <dgm:prSet presAssocID="{1D5B99ED-947F-E243-8D48-3C12717CA9C8}" presName="vert2" presStyleCnt="0"/>
      <dgm:spPr/>
    </dgm:pt>
    <dgm:pt modelId="{E1116E90-3DBD-0F4D-928F-7F9001CE6827}" type="pres">
      <dgm:prSet presAssocID="{1D5B99ED-947F-E243-8D48-3C12717CA9C8}" presName="thinLine2b" presStyleLbl="callout" presStyleIdx="1" presStyleCnt="3"/>
      <dgm:spPr/>
    </dgm:pt>
    <dgm:pt modelId="{9B00E401-D08C-9F42-8994-0DA7413D0F32}" type="pres">
      <dgm:prSet presAssocID="{1D5B99ED-947F-E243-8D48-3C12717CA9C8}" presName="vertSpace2b" presStyleCnt="0"/>
      <dgm:spPr/>
    </dgm:pt>
    <dgm:pt modelId="{BFF1C32C-0953-9E4C-8915-02C752EA8AAD}" type="pres">
      <dgm:prSet presAssocID="{BCE9244F-D963-D44F-BC6C-4E3A7533A34D}" presName="horz2" presStyleCnt="0"/>
      <dgm:spPr/>
    </dgm:pt>
    <dgm:pt modelId="{2E487E9C-E1C8-9846-BA85-C4EBEDB27E5C}" type="pres">
      <dgm:prSet presAssocID="{BCE9244F-D963-D44F-BC6C-4E3A7533A34D}" presName="horzSpace2" presStyleCnt="0"/>
      <dgm:spPr/>
    </dgm:pt>
    <dgm:pt modelId="{9F1A1AB9-4821-1B43-A8DD-3B81A2E3C55C}" type="pres">
      <dgm:prSet presAssocID="{BCE9244F-D963-D44F-BC6C-4E3A7533A34D}" presName="tx2" presStyleLbl="revTx" presStyleIdx="3" presStyleCnt="4"/>
      <dgm:spPr/>
      <dgm:t>
        <a:bodyPr/>
        <a:lstStyle/>
        <a:p>
          <a:endParaRPr lang="hr-HR"/>
        </a:p>
      </dgm:t>
    </dgm:pt>
    <dgm:pt modelId="{5F5CD375-609F-724A-9AF6-F77BB8583E58}" type="pres">
      <dgm:prSet presAssocID="{BCE9244F-D963-D44F-BC6C-4E3A7533A34D}" presName="vert2" presStyleCnt="0"/>
      <dgm:spPr/>
    </dgm:pt>
    <dgm:pt modelId="{968A2312-3CD5-A84B-8D74-2678AF661BAB}" type="pres">
      <dgm:prSet presAssocID="{BCE9244F-D963-D44F-BC6C-4E3A7533A34D}" presName="thinLine2b" presStyleLbl="callout" presStyleIdx="2" presStyleCnt="3"/>
      <dgm:spPr/>
    </dgm:pt>
    <dgm:pt modelId="{762D1FCB-084B-C240-ADC4-CE675B6E1C3C}" type="pres">
      <dgm:prSet presAssocID="{BCE9244F-D963-D44F-BC6C-4E3A7533A34D}" presName="vertSpace2b" presStyleCnt="0"/>
      <dgm:spPr/>
    </dgm:pt>
  </dgm:ptLst>
  <dgm:cxnLst>
    <dgm:cxn modelId="{3A2C5BFF-E34A-CB48-AD59-A3DC435A4882}" type="presOf" srcId="{A4EE2E82-77FC-C043-8E79-0FCEBA296B1A}" destId="{4FD7F55F-A4A0-2348-BBA6-FBE6497EC4BB}" srcOrd="0" destOrd="0" presId="urn:microsoft.com/office/officeart/2008/layout/LinedList"/>
    <dgm:cxn modelId="{817A3155-0991-E147-9F17-00AA2892979B}" type="presOf" srcId="{BCE9244F-D963-D44F-BC6C-4E3A7533A34D}" destId="{9F1A1AB9-4821-1B43-A8DD-3B81A2E3C55C}" srcOrd="0" destOrd="0" presId="urn:microsoft.com/office/officeart/2008/layout/LinedList"/>
    <dgm:cxn modelId="{FF0CC81D-8934-6F42-BB3D-52482AA13963}" srcId="{1566AD44-A149-9445-9A75-26A13EDDCA7A}" destId="{6D7901F0-13A4-1645-B913-942647996D95}" srcOrd="0" destOrd="0" parTransId="{1DD40BE8-A4AC-1446-94D9-EC25C33E1C96}" sibTransId="{D33F41D6-6554-DE48-9E28-2CD5ADF99A17}"/>
    <dgm:cxn modelId="{D6B1D30B-B45E-DD4E-9F37-8DC48C87D317}" srcId="{6D7901F0-13A4-1645-B913-942647996D95}" destId="{A4EE2E82-77FC-C043-8E79-0FCEBA296B1A}" srcOrd="0" destOrd="0" parTransId="{347CE450-CB64-8F44-8993-84C6E45B5A11}" sibTransId="{81584634-038B-A244-B1B1-5F872953183E}"/>
    <dgm:cxn modelId="{8868C125-6F26-6C4E-9BF2-9BD8E7C513E6}" type="presOf" srcId="{6D7901F0-13A4-1645-B913-942647996D95}" destId="{C951D603-999E-914F-BAF7-E594CAE3F069}" srcOrd="0" destOrd="0" presId="urn:microsoft.com/office/officeart/2008/layout/LinedList"/>
    <dgm:cxn modelId="{05A978B6-75C4-3244-B17D-F14D64A342AA}" srcId="{6D7901F0-13A4-1645-B913-942647996D95}" destId="{BCE9244F-D963-D44F-BC6C-4E3A7533A34D}" srcOrd="2" destOrd="0" parTransId="{8E88958C-5122-DC45-82D9-12951E90EE19}" sibTransId="{4702496B-5C7C-9B40-BB5B-221BD310E093}"/>
    <dgm:cxn modelId="{B5BB18AA-AFE7-8F49-B945-3A06E973F4E8}" srcId="{6D7901F0-13A4-1645-B913-942647996D95}" destId="{1D5B99ED-947F-E243-8D48-3C12717CA9C8}" srcOrd="1" destOrd="0" parTransId="{3275C583-5621-554A-B807-B3A906F4D46C}" sibTransId="{CAA94FC3-ECD3-C74E-80B3-9FAA544F01FD}"/>
    <dgm:cxn modelId="{B6178C79-BB97-6847-A446-B4FDCEAAF2F1}" type="presOf" srcId="{1D5B99ED-947F-E243-8D48-3C12717CA9C8}" destId="{4C4B8261-4B37-3B4E-88ED-0E674AAF0F02}" srcOrd="0" destOrd="0" presId="urn:microsoft.com/office/officeart/2008/layout/LinedList"/>
    <dgm:cxn modelId="{ED2D5EAF-D893-D044-81B4-24A8A588F9E9}" type="presOf" srcId="{1566AD44-A149-9445-9A75-26A13EDDCA7A}" destId="{6AC9485A-163A-5044-BDD1-451633A0AAB7}" srcOrd="0" destOrd="0" presId="urn:microsoft.com/office/officeart/2008/layout/LinedList"/>
    <dgm:cxn modelId="{6213A54B-FCDB-2646-AA6B-3AF41B865628}" type="presParOf" srcId="{6AC9485A-163A-5044-BDD1-451633A0AAB7}" destId="{F25CA474-272B-B642-9388-792D08D91C9B}" srcOrd="0" destOrd="0" presId="urn:microsoft.com/office/officeart/2008/layout/LinedList"/>
    <dgm:cxn modelId="{DE141414-41DC-774D-B174-CCD5B8B3CFA9}" type="presParOf" srcId="{6AC9485A-163A-5044-BDD1-451633A0AAB7}" destId="{8524BDCB-0822-4B46-8E8F-FFCC1374D666}" srcOrd="1" destOrd="0" presId="urn:microsoft.com/office/officeart/2008/layout/LinedList"/>
    <dgm:cxn modelId="{1C740C33-F025-BA43-B22F-B0A3472184E2}" type="presParOf" srcId="{8524BDCB-0822-4B46-8E8F-FFCC1374D666}" destId="{C951D603-999E-914F-BAF7-E594CAE3F069}" srcOrd="0" destOrd="0" presId="urn:microsoft.com/office/officeart/2008/layout/LinedList"/>
    <dgm:cxn modelId="{FEED7E6A-5941-8341-AE38-9CD09D00AB60}" type="presParOf" srcId="{8524BDCB-0822-4B46-8E8F-FFCC1374D666}" destId="{62C2DF51-7267-404D-BD0B-4210F58F9141}" srcOrd="1" destOrd="0" presId="urn:microsoft.com/office/officeart/2008/layout/LinedList"/>
    <dgm:cxn modelId="{64C5B925-0D4B-E449-8596-84EE0D8A5F89}" type="presParOf" srcId="{62C2DF51-7267-404D-BD0B-4210F58F9141}" destId="{AB172AE0-7406-A541-BF8B-B6944828375A}" srcOrd="0" destOrd="0" presId="urn:microsoft.com/office/officeart/2008/layout/LinedList"/>
    <dgm:cxn modelId="{BBA486AD-C4B0-9948-B30B-6E4F9090A761}" type="presParOf" srcId="{62C2DF51-7267-404D-BD0B-4210F58F9141}" destId="{6169EB46-A87C-BB44-95F9-60BEA911AD62}" srcOrd="1" destOrd="0" presId="urn:microsoft.com/office/officeart/2008/layout/LinedList"/>
    <dgm:cxn modelId="{F9D4BDF6-CD45-9C4C-A39A-B1A25ADB68D5}" type="presParOf" srcId="{6169EB46-A87C-BB44-95F9-60BEA911AD62}" destId="{CDFA9E10-711B-9740-9A8D-2288F7803B1E}" srcOrd="0" destOrd="0" presId="urn:microsoft.com/office/officeart/2008/layout/LinedList"/>
    <dgm:cxn modelId="{BB3B89EA-03C2-B04C-83DF-F46B3A66A33F}" type="presParOf" srcId="{6169EB46-A87C-BB44-95F9-60BEA911AD62}" destId="{4FD7F55F-A4A0-2348-BBA6-FBE6497EC4BB}" srcOrd="1" destOrd="0" presId="urn:microsoft.com/office/officeart/2008/layout/LinedList"/>
    <dgm:cxn modelId="{619AFD46-051B-B54C-ADFF-CD9D689393D0}" type="presParOf" srcId="{6169EB46-A87C-BB44-95F9-60BEA911AD62}" destId="{9B88A373-D263-5E4A-B924-E7DB8DBF3029}" srcOrd="2" destOrd="0" presId="urn:microsoft.com/office/officeart/2008/layout/LinedList"/>
    <dgm:cxn modelId="{1F4386A6-3952-2645-A662-E48060765811}" type="presParOf" srcId="{62C2DF51-7267-404D-BD0B-4210F58F9141}" destId="{404AA270-A24B-2D4B-A4AD-88B00847B432}" srcOrd="2" destOrd="0" presId="urn:microsoft.com/office/officeart/2008/layout/LinedList"/>
    <dgm:cxn modelId="{C3408B1A-464B-FD4D-B51C-B53A89CBCE7D}" type="presParOf" srcId="{62C2DF51-7267-404D-BD0B-4210F58F9141}" destId="{EF26B53E-715A-0643-B9B4-BD59C2EE5BF6}" srcOrd="3" destOrd="0" presId="urn:microsoft.com/office/officeart/2008/layout/LinedList"/>
    <dgm:cxn modelId="{51437553-0701-6D43-A707-A22E160C9E8C}" type="presParOf" srcId="{62C2DF51-7267-404D-BD0B-4210F58F9141}" destId="{38D478B6-38A3-2F47-AB7D-DB79297415E6}" srcOrd="4" destOrd="0" presId="urn:microsoft.com/office/officeart/2008/layout/LinedList"/>
    <dgm:cxn modelId="{2A76C2C8-3385-5D40-B140-94A8E88E8EBB}" type="presParOf" srcId="{38D478B6-38A3-2F47-AB7D-DB79297415E6}" destId="{71383994-478B-DA49-94F2-CB74CCC6EDDB}" srcOrd="0" destOrd="0" presId="urn:microsoft.com/office/officeart/2008/layout/LinedList"/>
    <dgm:cxn modelId="{26371D9E-8F77-794E-8228-976029157115}" type="presParOf" srcId="{38D478B6-38A3-2F47-AB7D-DB79297415E6}" destId="{4C4B8261-4B37-3B4E-88ED-0E674AAF0F02}" srcOrd="1" destOrd="0" presId="urn:microsoft.com/office/officeart/2008/layout/LinedList"/>
    <dgm:cxn modelId="{BC498245-60D6-3246-BD26-FE4C4CEBDB79}" type="presParOf" srcId="{38D478B6-38A3-2F47-AB7D-DB79297415E6}" destId="{99B1B709-4EBF-B14F-89A9-A2F48BE6AB75}" srcOrd="2" destOrd="0" presId="urn:microsoft.com/office/officeart/2008/layout/LinedList"/>
    <dgm:cxn modelId="{AE7FCD39-5F48-654F-98C5-DCAD9B954924}" type="presParOf" srcId="{62C2DF51-7267-404D-BD0B-4210F58F9141}" destId="{E1116E90-3DBD-0F4D-928F-7F9001CE6827}" srcOrd="5" destOrd="0" presId="urn:microsoft.com/office/officeart/2008/layout/LinedList"/>
    <dgm:cxn modelId="{9E818523-F7B6-8942-B2D2-EBE2F449C596}" type="presParOf" srcId="{62C2DF51-7267-404D-BD0B-4210F58F9141}" destId="{9B00E401-D08C-9F42-8994-0DA7413D0F32}" srcOrd="6" destOrd="0" presId="urn:microsoft.com/office/officeart/2008/layout/LinedList"/>
    <dgm:cxn modelId="{BEE91823-7A88-F34E-9F8B-C2AD5AD7C297}" type="presParOf" srcId="{62C2DF51-7267-404D-BD0B-4210F58F9141}" destId="{BFF1C32C-0953-9E4C-8915-02C752EA8AAD}" srcOrd="7" destOrd="0" presId="urn:microsoft.com/office/officeart/2008/layout/LinedList"/>
    <dgm:cxn modelId="{765601F1-2540-1149-99D5-F1BC3B9DC213}" type="presParOf" srcId="{BFF1C32C-0953-9E4C-8915-02C752EA8AAD}" destId="{2E487E9C-E1C8-9846-BA85-C4EBEDB27E5C}" srcOrd="0" destOrd="0" presId="urn:microsoft.com/office/officeart/2008/layout/LinedList"/>
    <dgm:cxn modelId="{31E833BC-D4E5-484C-9CBB-D8AE36A400BA}" type="presParOf" srcId="{BFF1C32C-0953-9E4C-8915-02C752EA8AAD}" destId="{9F1A1AB9-4821-1B43-A8DD-3B81A2E3C55C}" srcOrd="1" destOrd="0" presId="urn:microsoft.com/office/officeart/2008/layout/LinedList"/>
    <dgm:cxn modelId="{2CB43263-6983-0948-A850-EC8F1E20FF39}" type="presParOf" srcId="{BFF1C32C-0953-9E4C-8915-02C752EA8AAD}" destId="{5F5CD375-609F-724A-9AF6-F77BB8583E58}" srcOrd="2" destOrd="0" presId="urn:microsoft.com/office/officeart/2008/layout/LinedList"/>
    <dgm:cxn modelId="{D8CE70D6-FFD2-314E-BB3C-6A126199351D}" type="presParOf" srcId="{62C2DF51-7267-404D-BD0B-4210F58F9141}" destId="{968A2312-3CD5-A84B-8D74-2678AF661BAB}" srcOrd="8" destOrd="0" presId="urn:microsoft.com/office/officeart/2008/layout/LinedList"/>
    <dgm:cxn modelId="{65F9D12B-AAF1-004A-9F13-C0EE86FB104E}" type="presParOf" srcId="{62C2DF51-7267-404D-BD0B-4210F58F9141}" destId="{762D1FCB-084B-C240-ADC4-CE675B6E1C3C}"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5D218-3EDF-F04D-857B-C2A1215A8CCC}">
      <dsp:nvSpPr>
        <dsp:cNvPr id="0" name=""/>
        <dsp:cNvSpPr/>
      </dsp:nvSpPr>
      <dsp:spPr>
        <a:xfrm rot="16200000">
          <a:off x="2338" y="1178"/>
          <a:ext cx="4348981" cy="4348981"/>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HR" sz="2500" kern="1200" dirty="0">
              <a:effectLst/>
              <a:latin typeface="Aptos" panose="020B0004020202020204" pitchFamily="34" charset="0"/>
              <a:ea typeface="Times New Roman" panose="02020603050405020304" pitchFamily="18" charset="0"/>
              <a:cs typeface="Times New Roman" panose="02020603050405020304" pitchFamily="18" charset="0"/>
            </a:rPr>
            <a:t>Uv</a:t>
          </a:r>
          <a:r>
            <a:rPr lang="hr-HR" sz="2500" kern="1200" dirty="0">
              <a:effectLst/>
              <a:latin typeface="Aptos" panose="020B0004020202020204" pitchFamily="34" charset="0"/>
              <a:ea typeface="Times New Roman" panose="02020603050405020304" pitchFamily="18" charset="0"/>
              <a:cs typeface="Times New Roman" panose="02020603050405020304" pitchFamily="18" charset="0"/>
            </a:rPr>
            <a:t>ođenje</a:t>
          </a:r>
          <a:r>
            <a:rPr lang="en-HR" sz="2500" kern="1200" dirty="0">
              <a:effectLst/>
              <a:latin typeface="Aptos" panose="020B0004020202020204" pitchFamily="34" charset="0"/>
              <a:ea typeface="Times New Roman" panose="02020603050405020304" pitchFamily="18" charset="0"/>
              <a:cs typeface="Times New Roman" panose="02020603050405020304" pitchFamily="18" charset="0"/>
            </a:rPr>
            <a:t> prilagod</a:t>
          </a:r>
          <a:r>
            <a:rPr lang="hr-HR" sz="2500" kern="1200" dirty="0">
              <a:effectLst/>
              <a:latin typeface="Aptos" panose="020B0004020202020204" pitchFamily="34" charset="0"/>
              <a:ea typeface="Times New Roman" panose="02020603050405020304" pitchFamily="18" charset="0"/>
              <a:cs typeface="Times New Roman" panose="02020603050405020304" pitchFamily="18" charset="0"/>
            </a:rPr>
            <a:t>be</a:t>
          </a:r>
          <a:r>
            <a:rPr lang="en-HR" sz="2500" kern="1200" dirty="0">
              <a:effectLst/>
              <a:latin typeface="Aptos" panose="020B0004020202020204" pitchFamily="34" charset="0"/>
              <a:ea typeface="Times New Roman" panose="02020603050405020304" pitchFamily="18" charset="0"/>
              <a:cs typeface="Times New Roman" panose="02020603050405020304" pitchFamily="18" charset="0"/>
            </a:rPr>
            <a:t> bodova za ponude koje dostave gospodarski subjekti podrijetlom iz te treće zemlje</a:t>
          </a:r>
          <a:r>
            <a:rPr lang="en-HR" sz="2500" kern="1200" dirty="0">
              <a:effectLst/>
            </a:rPr>
            <a:t> </a:t>
          </a:r>
          <a:endParaRPr lang="en-GB" sz="2500" kern="1200" dirty="0"/>
        </a:p>
      </dsp:txBody>
      <dsp:txXfrm rot="5400000">
        <a:off x="763410" y="1088423"/>
        <a:ext cx="3587909" cy="2174491"/>
      </dsp:txXfrm>
    </dsp:sp>
    <dsp:sp modelId="{63F6AC8E-00BE-B340-9F7E-7B0F83EE7AA1}">
      <dsp:nvSpPr>
        <dsp:cNvPr id="0" name=""/>
        <dsp:cNvSpPr/>
      </dsp:nvSpPr>
      <dsp:spPr>
        <a:xfrm rot="5400000">
          <a:off x="6164280" y="1178"/>
          <a:ext cx="4348981" cy="4348981"/>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HR" sz="2500" kern="1200" dirty="0">
              <a:effectLst/>
              <a:latin typeface="Aptos" panose="020B0004020202020204" pitchFamily="34" charset="0"/>
              <a:ea typeface="Times New Roman" panose="02020603050405020304" pitchFamily="18" charset="0"/>
              <a:cs typeface="Times New Roman" panose="02020603050405020304" pitchFamily="18" charset="0"/>
            </a:rPr>
            <a:t>Isključe</a:t>
          </a:r>
          <a:r>
            <a:rPr lang="hr-HR" sz="2500" kern="1200" dirty="0">
              <a:effectLst/>
              <a:latin typeface="Aptos" panose="020B0004020202020204" pitchFamily="34" charset="0"/>
              <a:ea typeface="Times New Roman" panose="02020603050405020304" pitchFamily="18" charset="0"/>
              <a:cs typeface="Times New Roman" panose="02020603050405020304" pitchFamily="18" charset="0"/>
            </a:rPr>
            <a:t>nje</a:t>
          </a:r>
          <a:r>
            <a:rPr lang="en-HR" sz="2500" kern="1200" dirty="0">
              <a:effectLst/>
              <a:latin typeface="Aptos" panose="020B0004020202020204" pitchFamily="34" charset="0"/>
              <a:ea typeface="Times New Roman" panose="02020603050405020304" pitchFamily="18" charset="0"/>
              <a:cs typeface="Times New Roman" panose="02020603050405020304" pitchFamily="18" charset="0"/>
            </a:rPr>
            <a:t> ponude koj</a:t>
          </a:r>
          <a:r>
            <a:rPr lang="hr-HR" sz="2500" kern="1200" dirty="0">
              <a:effectLst/>
              <a:latin typeface="Aptos" panose="020B0004020202020204" pitchFamily="34" charset="0"/>
              <a:ea typeface="Times New Roman" panose="02020603050405020304" pitchFamily="18" charset="0"/>
              <a:cs typeface="Times New Roman" panose="02020603050405020304" pitchFamily="18" charset="0"/>
            </a:rPr>
            <a:t>u</a:t>
          </a:r>
          <a:r>
            <a:rPr lang="en-HR" sz="2500" kern="1200" dirty="0">
              <a:effectLst/>
              <a:latin typeface="Aptos" panose="020B0004020202020204" pitchFamily="34" charset="0"/>
              <a:ea typeface="Times New Roman" panose="02020603050405020304" pitchFamily="18" charset="0"/>
              <a:cs typeface="Times New Roman" panose="02020603050405020304" pitchFamily="18" charset="0"/>
            </a:rPr>
            <a:t> su dostavili gospodarski subjekti podrijetlom iz te treće zemlje</a:t>
          </a:r>
          <a:r>
            <a:rPr lang="en-HR" sz="2500" kern="1200" dirty="0">
              <a:effectLst/>
            </a:rPr>
            <a:t> </a:t>
          </a:r>
          <a:endParaRPr lang="en-GB" sz="2500" kern="1200" dirty="0"/>
        </a:p>
      </dsp:txBody>
      <dsp:txXfrm rot="-5400000">
        <a:off x="6164280" y="1088423"/>
        <a:ext cx="3587909" cy="21744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67A36-836B-474D-AF8D-843D28A45CD8}">
      <dsp:nvSpPr>
        <dsp:cNvPr id="0" name=""/>
        <dsp:cNvSpPr/>
      </dsp:nvSpPr>
      <dsp:spPr>
        <a:xfrm>
          <a:off x="0" y="451413"/>
          <a:ext cx="8128000" cy="1198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l" defTabSz="2222500">
            <a:lnSpc>
              <a:spcPct val="90000"/>
            </a:lnSpc>
            <a:spcBef>
              <a:spcPct val="0"/>
            </a:spcBef>
            <a:spcAft>
              <a:spcPct val="35000"/>
            </a:spcAft>
          </a:pPr>
          <a:endParaRPr lang="en-GB" sz="5000" kern="1200"/>
        </a:p>
      </dsp:txBody>
      <dsp:txXfrm>
        <a:off x="58485" y="509898"/>
        <a:ext cx="8011030" cy="1081110"/>
      </dsp:txXfrm>
    </dsp:sp>
    <dsp:sp modelId="{E438D63F-949A-C04E-9B7F-976D920D026E}">
      <dsp:nvSpPr>
        <dsp:cNvPr id="0" name=""/>
        <dsp:cNvSpPr/>
      </dsp:nvSpPr>
      <dsp:spPr>
        <a:xfrm>
          <a:off x="0" y="1649493"/>
          <a:ext cx="81280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63500" rIns="355600" bIns="63500" numCol="1" spcCol="1270" anchor="t" anchorCtr="0">
          <a:noAutofit/>
        </a:bodyPr>
        <a:lstStyle/>
        <a:p>
          <a:pPr marL="285750" lvl="1" indent="-285750" algn="l" defTabSz="1733550">
            <a:lnSpc>
              <a:spcPct val="90000"/>
            </a:lnSpc>
            <a:spcBef>
              <a:spcPct val="0"/>
            </a:spcBef>
            <a:spcAft>
              <a:spcPct val="20000"/>
            </a:spcAft>
            <a:buChar char="••"/>
          </a:pPr>
          <a:endParaRPr lang="en-GB" sz="3900" kern="1200"/>
        </a:p>
      </dsp:txBody>
      <dsp:txXfrm>
        <a:off x="0" y="1649493"/>
        <a:ext cx="8128000" cy="1059840"/>
      </dsp:txXfrm>
    </dsp:sp>
    <dsp:sp modelId="{70076541-8CEA-5E49-AC0F-3E71E0AD99C0}">
      <dsp:nvSpPr>
        <dsp:cNvPr id="0" name=""/>
        <dsp:cNvSpPr/>
      </dsp:nvSpPr>
      <dsp:spPr>
        <a:xfrm>
          <a:off x="0" y="2709333"/>
          <a:ext cx="8128000" cy="1198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l" defTabSz="2222500">
            <a:lnSpc>
              <a:spcPct val="90000"/>
            </a:lnSpc>
            <a:spcBef>
              <a:spcPct val="0"/>
            </a:spcBef>
            <a:spcAft>
              <a:spcPct val="35000"/>
            </a:spcAft>
          </a:pPr>
          <a:endParaRPr lang="en-GB" sz="5000" kern="1200"/>
        </a:p>
      </dsp:txBody>
      <dsp:txXfrm>
        <a:off x="58485" y="2767818"/>
        <a:ext cx="8011030" cy="1081110"/>
      </dsp:txXfrm>
    </dsp:sp>
    <dsp:sp modelId="{7E98A065-15CB-8443-BE2F-C27A3E90CCCA}">
      <dsp:nvSpPr>
        <dsp:cNvPr id="0" name=""/>
        <dsp:cNvSpPr/>
      </dsp:nvSpPr>
      <dsp:spPr>
        <a:xfrm>
          <a:off x="0" y="3907413"/>
          <a:ext cx="81280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63500" rIns="355600" bIns="63500" numCol="1" spcCol="1270" anchor="t" anchorCtr="0">
          <a:noAutofit/>
        </a:bodyPr>
        <a:lstStyle/>
        <a:p>
          <a:pPr marL="285750" lvl="1" indent="-285750" algn="l" defTabSz="1733550">
            <a:lnSpc>
              <a:spcPct val="90000"/>
            </a:lnSpc>
            <a:spcBef>
              <a:spcPct val="0"/>
            </a:spcBef>
            <a:spcAft>
              <a:spcPct val="20000"/>
            </a:spcAft>
            <a:buChar char="••"/>
          </a:pPr>
          <a:endParaRPr lang="en-GB" sz="3900" kern="1200"/>
        </a:p>
      </dsp:txBody>
      <dsp:txXfrm>
        <a:off x="0" y="3907413"/>
        <a:ext cx="8128000" cy="1059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67A36-836B-474D-AF8D-843D28A45CD8}">
      <dsp:nvSpPr>
        <dsp:cNvPr id="0" name=""/>
        <dsp:cNvSpPr/>
      </dsp:nvSpPr>
      <dsp:spPr>
        <a:xfrm>
          <a:off x="0" y="451413"/>
          <a:ext cx="8128000" cy="1198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l" defTabSz="2222500">
            <a:lnSpc>
              <a:spcPct val="90000"/>
            </a:lnSpc>
            <a:spcBef>
              <a:spcPct val="0"/>
            </a:spcBef>
            <a:spcAft>
              <a:spcPct val="35000"/>
            </a:spcAft>
          </a:pPr>
          <a:endParaRPr lang="en-GB" sz="5000" kern="1200"/>
        </a:p>
      </dsp:txBody>
      <dsp:txXfrm>
        <a:off x="58485" y="509898"/>
        <a:ext cx="8011030" cy="1081110"/>
      </dsp:txXfrm>
    </dsp:sp>
    <dsp:sp modelId="{E438D63F-949A-C04E-9B7F-976D920D026E}">
      <dsp:nvSpPr>
        <dsp:cNvPr id="0" name=""/>
        <dsp:cNvSpPr/>
      </dsp:nvSpPr>
      <dsp:spPr>
        <a:xfrm>
          <a:off x="0" y="1649493"/>
          <a:ext cx="81280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63500" rIns="355600" bIns="63500" numCol="1" spcCol="1270" anchor="t" anchorCtr="0">
          <a:noAutofit/>
        </a:bodyPr>
        <a:lstStyle/>
        <a:p>
          <a:pPr marL="285750" lvl="1" indent="-285750" algn="l" defTabSz="1733550">
            <a:lnSpc>
              <a:spcPct val="90000"/>
            </a:lnSpc>
            <a:spcBef>
              <a:spcPct val="0"/>
            </a:spcBef>
            <a:spcAft>
              <a:spcPct val="20000"/>
            </a:spcAft>
            <a:buChar char="••"/>
          </a:pPr>
          <a:endParaRPr lang="en-GB" sz="3900" kern="1200"/>
        </a:p>
      </dsp:txBody>
      <dsp:txXfrm>
        <a:off x="0" y="1649493"/>
        <a:ext cx="8128000" cy="1059840"/>
      </dsp:txXfrm>
    </dsp:sp>
    <dsp:sp modelId="{70076541-8CEA-5E49-AC0F-3E71E0AD99C0}">
      <dsp:nvSpPr>
        <dsp:cNvPr id="0" name=""/>
        <dsp:cNvSpPr/>
      </dsp:nvSpPr>
      <dsp:spPr>
        <a:xfrm>
          <a:off x="0" y="2709333"/>
          <a:ext cx="8128000" cy="1198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l" defTabSz="2222500">
            <a:lnSpc>
              <a:spcPct val="90000"/>
            </a:lnSpc>
            <a:spcBef>
              <a:spcPct val="0"/>
            </a:spcBef>
            <a:spcAft>
              <a:spcPct val="35000"/>
            </a:spcAft>
          </a:pPr>
          <a:endParaRPr lang="en-GB" sz="5000" kern="1200"/>
        </a:p>
      </dsp:txBody>
      <dsp:txXfrm>
        <a:off x="58485" y="2767818"/>
        <a:ext cx="8011030" cy="1081110"/>
      </dsp:txXfrm>
    </dsp:sp>
    <dsp:sp modelId="{7E98A065-15CB-8443-BE2F-C27A3E90CCCA}">
      <dsp:nvSpPr>
        <dsp:cNvPr id="0" name=""/>
        <dsp:cNvSpPr/>
      </dsp:nvSpPr>
      <dsp:spPr>
        <a:xfrm>
          <a:off x="0" y="3907413"/>
          <a:ext cx="81280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63500" rIns="355600" bIns="63500" numCol="1" spcCol="1270" anchor="t" anchorCtr="0">
          <a:noAutofit/>
        </a:bodyPr>
        <a:lstStyle/>
        <a:p>
          <a:pPr marL="285750" lvl="1" indent="-285750" algn="l" defTabSz="1733550">
            <a:lnSpc>
              <a:spcPct val="90000"/>
            </a:lnSpc>
            <a:spcBef>
              <a:spcPct val="0"/>
            </a:spcBef>
            <a:spcAft>
              <a:spcPct val="20000"/>
            </a:spcAft>
            <a:buChar char="••"/>
          </a:pPr>
          <a:endParaRPr lang="en-GB" sz="3900" kern="1200"/>
        </a:p>
      </dsp:txBody>
      <dsp:txXfrm>
        <a:off x="0" y="3907413"/>
        <a:ext cx="8128000" cy="10598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93AA5-0BA9-5145-9B91-7458BCA3C43F}">
      <dsp:nvSpPr>
        <dsp:cNvPr id="0" name=""/>
        <dsp:cNvSpPr/>
      </dsp:nvSpPr>
      <dsp:spPr>
        <a:xfrm>
          <a:off x="4206240" y="531"/>
          <a:ext cx="6309360" cy="207155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HR" sz="2100" kern="1200" dirty="0">
              <a:effectLst/>
              <a:ea typeface="Times New Roman" panose="02020603050405020304" pitchFamily="18" charset="0"/>
              <a:cs typeface="Times New Roman" panose="02020603050405020304" pitchFamily="18" charset="0"/>
            </a:rPr>
            <a:t>Ako gospodarski subjekt pristane preuzeti obveze kojima će ukloniti narušavanje na unutarnjem tržištu – može ostati u postupku </a:t>
          </a:r>
          <a:endParaRPr lang="en-GB" sz="2100" kern="1200" dirty="0"/>
        </a:p>
        <a:p>
          <a:pPr marL="228600" lvl="1" indent="-228600" algn="l" defTabSz="933450">
            <a:lnSpc>
              <a:spcPct val="90000"/>
            </a:lnSpc>
            <a:spcBef>
              <a:spcPct val="0"/>
            </a:spcBef>
            <a:spcAft>
              <a:spcPct val="15000"/>
            </a:spcAft>
            <a:buChar char="••"/>
          </a:pPr>
          <a:r>
            <a:rPr lang="hr-HR" sz="2100" kern="1200" dirty="0"/>
            <a:t>Ako ih ne prihvati – EK donosi akt kojim mu se zabranjuje dodjela tog ugovora</a:t>
          </a:r>
          <a:endParaRPr lang="en-GB" sz="2100" kern="1200" dirty="0"/>
        </a:p>
      </dsp:txBody>
      <dsp:txXfrm>
        <a:off x="4206240" y="259476"/>
        <a:ext cx="5532525" cy="1553669"/>
      </dsp:txXfrm>
    </dsp:sp>
    <dsp:sp modelId="{1A125EF8-76B5-294C-9031-F2E14671D960}">
      <dsp:nvSpPr>
        <dsp:cNvPr id="0" name=""/>
        <dsp:cNvSpPr/>
      </dsp:nvSpPr>
      <dsp:spPr>
        <a:xfrm>
          <a:off x="0" y="531"/>
          <a:ext cx="4206240" cy="20715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HR" sz="2800" kern="1200" dirty="0">
              <a:effectLst/>
              <a:ea typeface="Times New Roman" panose="02020603050405020304" pitchFamily="18" charset="0"/>
              <a:cs typeface="Times New Roman" panose="02020603050405020304" pitchFamily="18" charset="0"/>
            </a:rPr>
            <a:t>Utvrditi postojanje narušavanja tržišnog natjecanja</a:t>
          </a:r>
        </a:p>
        <a:p>
          <a:pPr lvl="0" algn="ctr" defTabSz="1244600">
            <a:lnSpc>
              <a:spcPct val="90000"/>
            </a:lnSpc>
            <a:spcBef>
              <a:spcPct val="0"/>
            </a:spcBef>
            <a:spcAft>
              <a:spcPct val="35000"/>
            </a:spcAft>
          </a:pPr>
          <a:endParaRPr lang="en-GB" sz="2800" kern="1200" dirty="0"/>
        </a:p>
      </dsp:txBody>
      <dsp:txXfrm>
        <a:off x="101125" y="101656"/>
        <a:ext cx="4003990" cy="1869309"/>
      </dsp:txXfrm>
    </dsp:sp>
    <dsp:sp modelId="{91A776DB-AC4B-1B4B-AE01-C7CEC324D985}">
      <dsp:nvSpPr>
        <dsp:cNvPr id="0" name=""/>
        <dsp:cNvSpPr/>
      </dsp:nvSpPr>
      <dsp:spPr>
        <a:xfrm>
          <a:off x="4206240" y="2279246"/>
          <a:ext cx="6309360" cy="207155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hr-HR" sz="2100" kern="1200" dirty="0"/>
            <a:t>Postupak javne nabave se nastavlja</a:t>
          </a:r>
          <a:endParaRPr lang="en-GB" sz="2100" kern="1200" dirty="0"/>
        </a:p>
      </dsp:txBody>
      <dsp:txXfrm>
        <a:off x="4206240" y="2538191"/>
        <a:ext cx="5532525" cy="1553669"/>
      </dsp:txXfrm>
    </dsp:sp>
    <dsp:sp modelId="{F25871EE-8625-5545-85C1-0A618A1B9FFF}">
      <dsp:nvSpPr>
        <dsp:cNvPr id="0" name=""/>
        <dsp:cNvSpPr/>
      </dsp:nvSpPr>
      <dsp:spPr>
        <a:xfrm>
          <a:off x="0" y="2279246"/>
          <a:ext cx="4206240" cy="20715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HR" sz="2800" kern="1200" dirty="0">
              <a:effectLst/>
              <a:ea typeface="Times New Roman" panose="02020603050405020304" pitchFamily="18" charset="0"/>
              <a:cs typeface="Times New Roman" panose="02020603050405020304" pitchFamily="18" charset="0"/>
            </a:rPr>
            <a:t>Utvrditi nepostojanje narušavanja tržišnog natjecanja</a:t>
          </a:r>
          <a:endParaRPr lang="en-GB" sz="2800" kern="1200" dirty="0"/>
        </a:p>
      </dsp:txBody>
      <dsp:txXfrm>
        <a:off x="101125" y="2380371"/>
        <a:ext cx="4003990" cy="18693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CA474-272B-B642-9388-792D08D91C9B}">
      <dsp:nvSpPr>
        <dsp:cNvPr id="0" name=""/>
        <dsp:cNvSpPr/>
      </dsp:nvSpPr>
      <dsp:spPr>
        <a:xfrm>
          <a:off x="0" y="0"/>
          <a:ext cx="790903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51D603-999E-914F-BAF7-E594CAE3F069}">
      <dsp:nvSpPr>
        <dsp:cNvPr id="0" name=""/>
        <dsp:cNvSpPr/>
      </dsp:nvSpPr>
      <dsp:spPr>
        <a:xfrm>
          <a:off x="0" y="0"/>
          <a:ext cx="1581806" cy="3642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hr-HR" sz="3500" kern="1200" dirty="0"/>
            <a:t>AG Collins;</a:t>
          </a:r>
          <a:endParaRPr lang="en-GB" sz="3500" kern="1200" dirty="0"/>
        </a:p>
      </dsp:txBody>
      <dsp:txXfrm>
        <a:off x="0" y="0"/>
        <a:ext cx="1581806" cy="3642126"/>
      </dsp:txXfrm>
    </dsp:sp>
    <dsp:sp modelId="{4FD7F55F-A4A0-2348-BBA6-FBE6497EC4BB}">
      <dsp:nvSpPr>
        <dsp:cNvPr id="0" name=""/>
        <dsp:cNvSpPr/>
      </dsp:nvSpPr>
      <dsp:spPr>
        <a:xfrm>
          <a:off x="1700442" y="56908"/>
          <a:ext cx="6208591" cy="1138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HR" sz="2300" kern="1200" dirty="0">
              <a:effectLst/>
              <a:latin typeface="+mn-lt"/>
              <a:ea typeface="Times New Roman" panose="02020603050405020304" pitchFamily="18" charset="0"/>
              <a:cs typeface="Times New Roman" panose="02020603050405020304" pitchFamily="18" charset="0"/>
            </a:rPr>
            <a:t>državama članicama nije dopušteno donositi zakonodavstvo u području koje je u isključivoj  nadležnosti EU</a:t>
          </a:r>
          <a:r>
            <a:rPr lang="en-HR" sz="2300" kern="1200" dirty="0">
              <a:effectLst/>
              <a:latin typeface="+mn-lt"/>
            </a:rPr>
            <a:t> </a:t>
          </a:r>
          <a:endParaRPr lang="en-GB" sz="2300" kern="1200" dirty="0">
            <a:latin typeface="+mn-lt"/>
          </a:endParaRPr>
        </a:p>
      </dsp:txBody>
      <dsp:txXfrm>
        <a:off x="1700442" y="56908"/>
        <a:ext cx="6208591" cy="1138164"/>
      </dsp:txXfrm>
    </dsp:sp>
    <dsp:sp modelId="{404AA270-A24B-2D4B-A4AD-88B00847B432}">
      <dsp:nvSpPr>
        <dsp:cNvPr id="0" name=""/>
        <dsp:cNvSpPr/>
      </dsp:nvSpPr>
      <dsp:spPr>
        <a:xfrm>
          <a:off x="1581806" y="1195072"/>
          <a:ext cx="63272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4B8261-4B37-3B4E-88ED-0E674AAF0F02}">
      <dsp:nvSpPr>
        <dsp:cNvPr id="0" name=""/>
        <dsp:cNvSpPr/>
      </dsp:nvSpPr>
      <dsp:spPr>
        <a:xfrm>
          <a:off x="1700442" y="1251980"/>
          <a:ext cx="6208591" cy="1138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HR" sz="2300" kern="1200" dirty="0">
              <a:effectLst/>
              <a:latin typeface="Aptos" panose="020B0004020202020204" pitchFamily="34" charset="0"/>
              <a:ea typeface="Times New Roman" panose="02020603050405020304" pitchFamily="18" charset="0"/>
              <a:cs typeface="Times New Roman" panose="02020603050405020304" pitchFamily="18" charset="0"/>
            </a:rPr>
            <a:t> </a:t>
          </a:r>
          <a:r>
            <a:rPr lang="en-HR" sz="2300" kern="1200" dirty="0">
              <a:effectLst/>
              <a:latin typeface="+mn-lt"/>
              <a:ea typeface="Times New Roman" panose="02020603050405020304" pitchFamily="18" charset="0"/>
              <a:cs typeface="Times New Roman" panose="02020603050405020304" pitchFamily="18" charset="0"/>
            </a:rPr>
            <a:t>jednostrano djelovanje država članica moglo bi ugroziti pregovarački položaj  EU</a:t>
          </a:r>
          <a:r>
            <a:rPr lang="en-HR" sz="2300" kern="1200" dirty="0">
              <a:effectLst/>
              <a:latin typeface="+mn-lt"/>
            </a:rPr>
            <a:t> </a:t>
          </a:r>
          <a:endParaRPr lang="en-GB" sz="2300" kern="1200" dirty="0">
            <a:latin typeface="+mn-lt"/>
          </a:endParaRPr>
        </a:p>
      </dsp:txBody>
      <dsp:txXfrm>
        <a:off x="1700442" y="1251980"/>
        <a:ext cx="6208591" cy="1138164"/>
      </dsp:txXfrm>
    </dsp:sp>
    <dsp:sp modelId="{E1116E90-3DBD-0F4D-928F-7F9001CE6827}">
      <dsp:nvSpPr>
        <dsp:cNvPr id="0" name=""/>
        <dsp:cNvSpPr/>
      </dsp:nvSpPr>
      <dsp:spPr>
        <a:xfrm>
          <a:off x="1581806" y="2390145"/>
          <a:ext cx="63272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1A1AB9-4821-1B43-A8DD-3B81A2E3C55C}">
      <dsp:nvSpPr>
        <dsp:cNvPr id="0" name=""/>
        <dsp:cNvSpPr/>
      </dsp:nvSpPr>
      <dsp:spPr>
        <a:xfrm>
          <a:off x="1700442" y="2447053"/>
          <a:ext cx="6208591" cy="1138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HR" sz="2300" kern="1200" dirty="0">
              <a:effectLst/>
              <a:latin typeface="+mn-lt"/>
              <a:ea typeface="Times New Roman" panose="02020603050405020304" pitchFamily="18" charset="0"/>
              <a:cs typeface="Times New Roman" panose="02020603050405020304" pitchFamily="18" charset="0"/>
            </a:rPr>
            <a:t>time bi se mogla ometati ujednačena primjena prava  EU</a:t>
          </a:r>
          <a:r>
            <a:rPr lang="en-HR" sz="2300" kern="1200" dirty="0">
              <a:effectLst/>
              <a:latin typeface="+mn-lt"/>
            </a:rPr>
            <a:t> </a:t>
          </a:r>
          <a:endParaRPr lang="en-GB" sz="2300" kern="1200" dirty="0">
            <a:latin typeface="+mn-lt"/>
          </a:endParaRPr>
        </a:p>
      </dsp:txBody>
      <dsp:txXfrm>
        <a:off x="1700442" y="2447053"/>
        <a:ext cx="6208591" cy="1138164"/>
      </dsp:txXfrm>
    </dsp:sp>
    <dsp:sp modelId="{968A2312-3CD5-A84B-8D74-2678AF661BAB}">
      <dsp:nvSpPr>
        <dsp:cNvPr id="0" name=""/>
        <dsp:cNvSpPr/>
      </dsp:nvSpPr>
      <dsp:spPr>
        <a:xfrm>
          <a:off x="1581806" y="3585217"/>
          <a:ext cx="63272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7FF3-4969-40F4-8363-538D52C25F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C5DDF36-AD62-4A87-B0A2-D4B0800177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5D673B7-C1C3-49D8-A4D3-4EE21F7ADD27}"/>
              </a:ext>
            </a:extLst>
          </p:cNvPr>
          <p:cNvSpPr>
            <a:spLocks noGrp="1"/>
          </p:cNvSpPr>
          <p:nvPr>
            <p:ph type="dt" sz="half" idx="10"/>
          </p:nvPr>
        </p:nvSpPr>
        <p:spPr/>
        <p:txBody>
          <a:bodyPr/>
          <a:lstStyle/>
          <a:p>
            <a:fld id="{B65F4D68-3F6D-46D0-9E0D-64EBDEDDC25B}" type="datetimeFigureOut">
              <a:rPr lang="en-GB" smtClean="0"/>
              <a:t>22/04/2024</a:t>
            </a:fld>
            <a:endParaRPr lang="en-GB"/>
          </a:p>
        </p:txBody>
      </p:sp>
      <p:sp>
        <p:nvSpPr>
          <p:cNvPr id="5" name="Footer Placeholder 4">
            <a:extLst>
              <a:ext uri="{FF2B5EF4-FFF2-40B4-BE49-F238E27FC236}">
                <a16:creationId xmlns:a16="http://schemas.microsoft.com/office/drawing/2014/main" id="{301A88D0-652F-4C44-B577-16950E641C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CCB6E2-DDAF-4383-A486-EDE174086105}"/>
              </a:ext>
            </a:extLst>
          </p:cNvPr>
          <p:cNvSpPr>
            <a:spLocks noGrp="1"/>
          </p:cNvSpPr>
          <p:nvPr>
            <p:ph type="sldNum" sz="quarter" idx="12"/>
          </p:nvPr>
        </p:nvSpPr>
        <p:spPr/>
        <p:txBody>
          <a:bodyPr/>
          <a:lstStyle/>
          <a:p>
            <a:fld id="{A074C0D0-1997-455F-8BA4-6E3965E33ACE}" type="slidenum">
              <a:rPr lang="en-GB" smtClean="0"/>
              <a:t>‹#›</a:t>
            </a:fld>
            <a:endParaRPr lang="en-GB"/>
          </a:p>
        </p:txBody>
      </p:sp>
    </p:spTree>
    <p:extLst>
      <p:ext uri="{BB962C8B-B14F-4D97-AF65-F5344CB8AC3E}">
        <p14:creationId xmlns:p14="http://schemas.microsoft.com/office/powerpoint/2010/main" val="128332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ED41A-DD6C-4587-A44B-CB1F6D4C67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E4D99E-D8AF-4F34-844A-46469E98AB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C7F878-009D-46F5-B307-B796E7F2AADA}"/>
              </a:ext>
            </a:extLst>
          </p:cNvPr>
          <p:cNvSpPr>
            <a:spLocks noGrp="1"/>
          </p:cNvSpPr>
          <p:nvPr>
            <p:ph type="dt" sz="half" idx="10"/>
          </p:nvPr>
        </p:nvSpPr>
        <p:spPr/>
        <p:txBody>
          <a:bodyPr/>
          <a:lstStyle/>
          <a:p>
            <a:fld id="{B65F4D68-3F6D-46D0-9E0D-64EBDEDDC25B}" type="datetimeFigureOut">
              <a:rPr lang="en-GB" smtClean="0"/>
              <a:t>22/04/2024</a:t>
            </a:fld>
            <a:endParaRPr lang="en-GB"/>
          </a:p>
        </p:txBody>
      </p:sp>
      <p:sp>
        <p:nvSpPr>
          <p:cNvPr id="5" name="Footer Placeholder 4">
            <a:extLst>
              <a:ext uri="{FF2B5EF4-FFF2-40B4-BE49-F238E27FC236}">
                <a16:creationId xmlns:a16="http://schemas.microsoft.com/office/drawing/2014/main" id="{381C63F0-82DA-4E41-9540-8BB1ABAA3D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D660E5-7418-4BEA-9518-0B8B52BF9CCD}"/>
              </a:ext>
            </a:extLst>
          </p:cNvPr>
          <p:cNvSpPr>
            <a:spLocks noGrp="1"/>
          </p:cNvSpPr>
          <p:nvPr>
            <p:ph type="sldNum" sz="quarter" idx="12"/>
          </p:nvPr>
        </p:nvSpPr>
        <p:spPr/>
        <p:txBody>
          <a:bodyPr/>
          <a:lstStyle/>
          <a:p>
            <a:fld id="{A074C0D0-1997-455F-8BA4-6E3965E33ACE}" type="slidenum">
              <a:rPr lang="en-GB" smtClean="0"/>
              <a:t>‹#›</a:t>
            </a:fld>
            <a:endParaRPr lang="en-GB"/>
          </a:p>
        </p:txBody>
      </p:sp>
    </p:spTree>
    <p:extLst>
      <p:ext uri="{BB962C8B-B14F-4D97-AF65-F5344CB8AC3E}">
        <p14:creationId xmlns:p14="http://schemas.microsoft.com/office/powerpoint/2010/main" val="1913852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EBEB3A-4656-429A-AB72-5109A033FF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583091-D937-4C1C-A4E3-89DFBDB645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ED263E-C9D4-4B49-A528-273927446DEA}"/>
              </a:ext>
            </a:extLst>
          </p:cNvPr>
          <p:cNvSpPr>
            <a:spLocks noGrp="1"/>
          </p:cNvSpPr>
          <p:nvPr>
            <p:ph type="dt" sz="half" idx="10"/>
          </p:nvPr>
        </p:nvSpPr>
        <p:spPr/>
        <p:txBody>
          <a:bodyPr/>
          <a:lstStyle/>
          <a:p>
            <a:fld id="{B65F4D68-3F6D-46D0-9E0D-64EBDEDDC25B}" type="datetimeFigureOut">
              <a:rPr lang="en-GB" smtClean="0"/>
              <a:t>22/04/2024</a:t>
            </a:fld>
            <a:endParaRPr lang="en-GB"/>
          </a:p>
        </p:txBody>
      </p:sp>
      <p:sp>
        <p:nvSpPr>
          <p:cNvPr id="5" name="Footer Placeholder 4">
            <a:extLst>
              <a:ext uri="{FF2B5EF4-FFF2-40B4-BE49-F238E27FC236}">
                <a16:creationId xmlns:a16="http://schemas.microsoft.com/office/drawing/2014/main" id="{0219698F-271F-44CF-BC0F-9B289377F9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05A8D0-EA67-480E-9CF6-7D21BE73FF75}"/>
              </a:ext>
            </a:extLst>
          </p:cNvPr>
          <p:cNvSpPr>
            <a:spLocks noGrp="1"/>
          </p:cNvSpPr>
          <p:nvPr>
            <p:ph type="sldNum" sz="quarter" idx="12"/>
          </p:nvPr>
        </p:nvSpPr>
        <p:spPr/>
        <p:txBody>
          <a:bodyPr/>
          <a:lstStyle/>
          <a:p>
            <a:fld id="{A074C0D0-1997-455F-8BA4-6E3965E33ACE}" type="slidenum">
              <a:rPr lang="en-GB" smtClean="0"/>
              <a:t>‹#›</a:t>
            </a:fld>
            <a:endParaRPr lang="en-GB"/>
          </a:p>
        </p:txBody>
      </p:sp>
    </p:spTree>
    <p:extLst>
      <p:ext uri="{BB962C8B-B14F-4D97-AF65-F5344CB8AC3E}">
        <p14:creationId xmlns:p14="http://schemas.microsoft.com/office/powerpoint/2010/main" val="4170671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A3BF5-766A-421A-995E-38BE6FDB3E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3A8266-BBA7-4C4B-A4D6-D4C917CE76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4DFC35-F8B9-481F-B924-C9961345FB43}"/>
              </a:ext>
            </a:extLst>
          </p:cNvPr>
          <p:cNvSpPr>
            <a:spLocks noGrp="1"/>
          </p:cNvSpPr>
          <p:nvPr>
            <p:ph type="dt" sz="half" idx="10"/>
          </p:nvPr>
        </p:nvSpPr>
        <p:spPr/>
        <p:txBody>
          <a:bodyPr/>
          <a:lstStyle/>
          <a:p>
            <a:fld id="{B65F4D68-3F6D-46D0-9E0D-64EBDEDDC25B}" type="datetimeFigureOut">
              <a:rPr lang="en-GB" smtClean="0"/>
              <a:t>22/04/2024</a:t>
            </a:fld>
            <a:endParaRPr lang="en-GB"/>
          </a:p>
        </p:txBody>
      </p:sp>
      <p:sp>
        <p:nvSpPr>
          <p:cNvPr id="5" name="Footer Placeholder 4">
            <a:extLst>
              <a:ext uri="{FF2B5EF4-FFF2-40B4-BE49-F238E27FC236}">
                <a16:creationId xmlns:a16="http://schemas.microsoft.com/office/drawing/2014/main" id="{88AE4529-B7C4-4CB5-AEBD-0AC546A74D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DBE009-86A8-4B36-B80A-D0A9339E0AE0}"/>
              </a:ext>
            </a:extLst>
          </p:cNvPr>
          <p:cNvSpPr>
            <a:spLocks noGrp="1"/>
          </p:cNvSpPr>
          <p:nvPr>
            <p:ph type="sldNum" sz="quarter" idx="12"/>
          </p:nvPr>
        </p:nvSpPr>
        <p:spPr/>
        <p:txBody>
          <a:bodyPr/>
          <a:lstStyle/>
          <a:p>
            <a:fld id="{A074C0D0-1997-455F-8BA4-6E3965E33ACE}" type="slidenum">
              <a:rPr lang="en-GB" smtClean="0"/>
              <a:t>‹#›</a:t>
            </a:fld>
            <a:endParaRPr lang="en-GB"/>
          </a:p>
        </p:txBody>
      </p:sp>
    </p:spTree>
    <p:extLst>
      <p:ext uri="{BB962C8B-B14F-4D97-AF65-F5344CB8AC3E}">
        <p14:creationId xmlns:p14="http://schemas.microsoft.com/office/powerpoint/2010/main" val="215637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419A9-93E6-439B-A0E1-187DFD2C11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3522214-18A6-4259-A59F-D26F3F2903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39541F-C90C-485E-987A-D5F0254DC3A2}"/>
              </a:ext>
            </a:extLst>
          </p:cNvPr>
          <p:cNvSpPr>
            <a:spLocks noGrp="1"/>
          </p:cNvSpPr>
          <p:nvPr>
            <p:ph type="dt" sz="half" idx="10"/>
          </p:nvPr>
        </p:nvSpPr>
        <p:spPr/>
        <p:txBody>
          <a:bodyPr/>
          <a:lstStyle/>
          <a:p>
            <a:fld id="{B65F4D68-3F6D-46D0-9E0D-64EBDEDDC25B}" type="datetimeFigureOut">
              <a:rPr lang="en-GB" smtClean="0"/>
              <a:t>22/04/2024</a:t>
            </a:fld>
            <a:endParaRPr lang="en-GB"/>
          </a:p>
        </p:txBody>
      </p:sp>
      <p:sp>
        <p:nvSpPr>
          <p:cNvPr id="5" name="Footer Placeholder 4">
            <a:extLst>
              <a:ext uri="{FF2B5EF4-FFF2-40B4-BE49-F238E27FC236}">
                <a16:creationId xmlns:a16="http://schemas.microsoft.com/office/drawing/2014/main" id="{FA9C28A2-4AB9-4F6B-B51A-002E6CA68F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FB7973-19D8-41C2-9AA1-6984394600A0}"/>
              </a:ext>
            </a:extLst>
          </p:cNvPr>
          <p:cNvSpPr>
            <a:spLocks noGrp="1"/>
          </p:cNvSpPr>
          <p:nvPr>
            <p:ph type="sldNum" sz="quarter" idx="12"/>
          </p:nvPr>
        </p:nvSpPr>
        <p:spPr/>
        <p:txBody>
          <a:bodyPr/>
          <a:lstStyle/>
          <a:p>
            <a:fld id="{A074C0D0-1997-455F-8BA4-6E3965E33ACE}" type="slidenum">
              <a:rPr lang="en-GB" smtClean="0"/>
              <a:t>‹#›</a:t>
            </a:fld>
            <a:endParaRPr lang="en-GB"/>
          </a:p>
        </p:txBody>
      </p:sp>
    </p:spTree>
    <p:extLst>
      <p:ext uri="{BB962C8B-B14F-4D97-AF65-F5344CB8AC3E}">
        <p14:creationId xmlns:p14="http://schemas.microsoft.com/office/powerpoint/2010/main" val="176364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38AE-460C-4813-8827-059D8814CC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0A1721-948B-4D9B-8012-DB19119385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0DFF6EC-0CC4-414C-BF87-3415FE8859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EBEE2C8-C825-4BDF-84C2-2A2DE20CC2EA}"/>
              </a:ext>
            </a:extLst>
          </p:cNvPr>
          <p:cNvSpPr>
            <a:spLocks noGrp="1"/>
          </p:cNvSpPr>
          <p:nvPr>
            <p:ph type="dt" sz="half" idx="10"/>
          </p:nvPr>
        </p:nvSpPr>
        <p:spPr/>
        <p:txBody>
          <a:bodyPr/>
          <a:lstStyle/>
          <a:p>
            <a:fld id="{B65F4D68-3F6D-46D0-9E0D-64EBDEDDC25B}" type="datetimeFigureOut">
              <a:rPr lang="en-GB" smtClean="0"/>
              <a:t>22/04/2024</a:t>
            </a:fld>
            <a:endParaRPr lang="en-GB"/>
          </a:p>
        </p:txBody>
      </p:sp>
      <p:sp>
        <p:nvSpPr>
          <p:cNvPr id="6" name="Footer Placeholder 5">
            <a:extLst>
              <a:ext uri="{FF2B5EF4-FFF2-40B4-BE49-F238E27FC236}">
                <a16:creationId xmlns:a16="http://schemas.microsoft.com/office/drawing/2014/main" id="{68C3630E-6D66-4C02-9118-B2E4177D2D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B8E563-8F27-47BD-A225-B94B6D15A4CC}"/>
              </a:ext>
            </a:extLst>
          </p:cNvPr>
          <p:cNvSpPr>
            <a:spLocks noGrp="1"/>
          </p:cNvSpPr>
          <p:nvPr>
            <p:ph type="sldNum" sz="quarter" idx="12"/>
          </p:nvPr>
        </p:nvSpPr>
        <p:spPr/>
        <p:txBody>
          <a:bodyPr/>
          <a:lstStyle/>
          <a:p>
            <a:fld id="{A074C0D0-1997-455F-8BA4-6E3965E33ACE}" type="slidenum">
              <a:rPr lang="en-GB" smtClean="0"/>
              <a:t>‹#›</a:t>
            </a:fld>
            <a:endParaRPr lang="en-GB"/>
          </a:p>
        </p:txBody>
      </p:sp>
    </p:spTree>
    <p:extLst>
      <p:ext uri="{BB962C8B-B14F-4D97-AF65-F5344CB8AC3E}">
        <p14:creationId xmlns:p14="http://schemas.microsoft.com/office/powerpoint/2010/main" val="722670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021D2-3CA0-417C-B50C-75A5C54DF92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49FA80-57CF-4EAC-BDB3-966BFF5A2C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5A8336-F9CF-4A2D-A304-0A60D631B9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99D455-F0F4-49A7-82AD-9A8D7CA511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0B7817-250A-47EB-A0A9-3AAA6FA951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7FC3105-DF51-4B45-B236-131917C650E2}"/>
              </a:ext>
            </a:extLst>
          </p:cNvPr>
          <p:cNvSpPr>
            <a:spLocks noGrp="1"/>
          </p:cNvSpPr>
          <p:nvPr>
            <p:ph type="dt" sz="half" idx="10"/>
          </p:nvPr>
        </p:nvSpPr>
        <p:spPr/>
        <p:txBody>
          <a:bodyPr/>
          <a:lstStyle/>
          <a:p>
            <a:fld id="{B65F4D68-3F6D-46D0-9E0D-64EBDEDDC25B}" type="datetimeFigureOut">
              <a:rPr lang="en-GB" smtClean="0"/>
              <a:t>22/04/2024</a:t>
            </a:fld>
            <a:endParaRPr lang="en-GB"/>
          </a:p>
        </p:txBody>
      </p:sp>
      <p:sp>
        <p:nvSpPr>
          <p:cNvPr id="8" name="Footer Placeholder 7">
            <a:extLst>
              <a:ext uri="{FF2B5EF4-FFF2-40B4-BE49-F238E27FC236}">
                <a16:creationId xmlns:a16="http://schemas.microsoft.com/office/drawing/2014/main" id="{F2F1D800-F303-45F7-891D-62754D5DD9E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49DA14D-E805-48E0-9AF5-351B597035FC}"/>
              </a:ext>
            </a:extLst>
          </p:cNvPr>
          <p:cNvSpPr>
            <a:spLocks noGrp="1"/>
          </p:cNvSpPr>
          <p:nvPr>
            <p:ph type="sldNum" sz="quarter" idx="12"/>
          </p:nvPr>
        </p:nvSpPr>
        <p:spPr/>
        <p:txBody>
          <a:bodyPr/>
          <a:lstStyle/>
          <a:p>
            <a:fld id="{A074C0D0-1997-455F-8BA4-6E3965E33ACE}" type="slidenum">
              <a:rPr lang="en-GB" smtClean="0"/>
              <a:t>‹#›</a:t>
            </a:fld>
            <a:endParaRPr lang="en-GB"/>
          </a:p>
        </p:txBody>
      </p:sp>
    </p:spTree>
    <p:extLst>
      <p:ext uri="{BB962C8B-B14F-4D97-AF65-F5344CB8AC3E}">
        <p14:creationId xmlns:p14="http://schemas.microsoft.com/office/powerpoint/2010/main" val="964908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57E5A-6504-48D3-85FA-6D38C36705D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D3F7C6E-5D2A-42F0-A4E9-55A38C69DDAA}"/>
              </a:ext>
            </a:extLst>
          </p:cNvPr>
          <p:cNvSpPr>
            <a:spLocks noGrp="1"/>
          </p:cNvSpPr>
          <p:nvPr>
            <p:ph type="dt" sz="half" idx="10"/>
          </p:nvPr>
        </p:nvSpPr>
        <p:spPr/>
        <p:txBody>
          <a:bodyPr/>
          <a:lstStyle/>
          <a:p>
            <a:fld id="{B65F4D68-3F6D-46D0-9E0D-64EBDEDDC25B}" type="datetimeFigureOut">
              <a:rPr lang="en-GB" smtClean="0"/>
              <a:t>22/04/2024</a:t>
            </a:fld>
            <a:endParaRPr lang="en-GB"/>
          </a:p>
        </p:txBody>
      </p:sp>
      <p:sp>
        <p:nvSpPr>
          <p:cNvPr id="4" name="Footer Placeholder 3">
            <a:extLst>
              <a:ext uri="{FF2B5EF4-FFF2-40B4-BE49-F238E27FC236}">
                <a16:creationId xmlns:a16="http://schemas.microsoft.com/office/drawing/2014/main" id="{C8DAC2CE-54DE-4FCC-893E-F9AE1DB35D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B20050-B9DA-4C29-8F00-34B97B315DF3}"/>
              </a:ext>
            </a:extLst>
          </p:cNvPr>
          <p:cNvSpPr>
            <a:spLocks noGrp="1"/>
          </p:cNvSpPr>
          <p:nvPr>
            <p:ph type="sldNum" sz="quarter" idx="12"/>
          </p:nvPr>
        </p:nvSpPr>
        <p:spPr/>
        <p:txBody>
          <a:bodyPr/>
          <a:lstStyle/>
          <a:p>
            <a:fld id="{A074C0D0-1997-455F-8BA4-6E3965E33ACE}" type="slidenum">
              <a:rPr lang="en-GB" smtClean="0"/>
              <a:t>‹#›</a:t>
            </a:fld>
            <a:endParaRPr lang="en-GB"/>
          </a:p>
        </p:txBody>
      </p:sp>
    </p:spTree>
    <p:extLst>
      <p:ext uri="{BB962C8B-B14F-4D97-AF65-F5344CB8AC3E}">
        <p14:creationId xmlns:p14="http://schemas.microsoft.com/office/powerpoint/2010/main" val="2462009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B671CA-AF13-450A-A18E-AB920D2A784A}"/>
              </a:ext>
            </a:extLst>
          </p:cNvPr>
          <p:cNvSpPr>
            <a:spLocks noGrp="1"/>
          </p:cNvSpPr>
          <p:nvPr>
            <p:ph type="dt" sz="half" idx="10"/>
          </p:nvPr>
        </p:nvSpPr>
        <p:spPr/>
        <p:txBody>
          <a:bodyPr/>
          <a:lstStyle/>
          <a:p>
            <a:fld id="{B65F4D68-3F6D-46D0-9E0D-64EBDEDDC25B}" type="datetimeFigureOut">
              <a:rPr lang="en-GB" smtClean="0"/>
              <a:t>22/04/2024</a:t>
            </a:fld>
            <a:endParaRPr lang="en-GB"/>
          </a:p>
        </p:txBody>
      </p:sp>
      <p:sp>
        <p:nvSpPr>
          <p:cNvPr id="3" name="Footer Placeholder 2">
            <a:extLst>
              <a:ext uri="{FF2B5EF4-FFF2-40B4-BE49-F238E27FC236}">
                <a16:creationId xmlns:a16="http://schemas.microsoft.com/office/drawing/2014/main" id="{8D36CB8B-58E5-43C3-A2C2-BBD231C4CDD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552C9E-795E-4606-B436-46EC11F0FF8B}"/>
              </a:ext>
            </a:extLst>
          </p:cNvPr>
          <p:cNvSpPr>
            <a:spLocks noGrp="1"/>
          </p:cNvSpPr>
          <p:nvPr>
            <p:ph type="sldNum" sz="quarter" idx="12"/>
          </p:nvPr>
        </p:nvSpPr>
        <p:spPr/>
        <p:txBody>
          <a:bodyPr/>
          <a:lstStyle/>
          <a:p>
            <a:fld id="{A074C0D0-1997-455F-8BA4-6E3965E33ACE}" type="slidenum">
              <a:rPr lang="en-GB" smtClean="0"/>
              <a:t>‹#›</a:t>
            </a:fld>
            <a:endParaRPr lang="en-GB"/>
          </a:p>
        </p:txBody>
      </p:sp>
    </p:spTree>
    <p:extLst>
      <p:ext uri="{BB962C8B-B14F-4D97-AF65-F5344CB8AC3E}">
        <p14:creationId xmlns:p14="http://schemas.microsoft.com/office/powerpoint/2010/main" val="214217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5B7C2-ECA0-4DE2-A0FF-03ED399413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48E2635-EAB8-4083-B6A4-A8226B9D1F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B51C1D-7DE8-4BA3-9B75-508ED946F9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94151D-B764-4435-BCCC-E830406FA9D2}"/>
              </a:ext>
            </a:extLst>
          </p:cNvPr>
          <p:cNvSpPr>
            <a:spLocks noGrp="1"/>
          </p:cNvSpPr>
          <p:nvPr>
            <p:ph type="dt" sz="half" idx="10"/>
          </p:nvPr>
        </p:nvSpPr>
        <p:spPr/>
        <p:txBody>
          <a:bodyPr/>
          <a:lstStyle/>
          <a:p>
            <a:fld id="{B65F4D68-3F6D-46D0-9E0D-64EBDEDDC25B}" type="datetimeFigureOut">
              <a:rPr lang="en-GB" smtClean="0"/>
              <a:t>22/04/2024</a:t>
            </a:fld>
            <a:endParaRPr lang="en-GB"/>
          </a:p>
        </p:txBody>
      </p:sp>
      <p:sp>
        <p:nvSpPr>
          <p:cNvPr id="6" name="Footer Placeholder 5">
            <a:extLst>
              <a:ext uri="{FF2B5EF4-FFF2-40B4-BE49-F238E27FC236}">
                <a16:creationId xmlns:a16="http://schemas.microsoft.com/office/drawing/2014/main" id="{BB5DC93C-966D-442D-B5D6-1923CEEA42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E4564D-7685-48B2-ACF2-CC7FA0C32A47}"/>
              </a:ext>
            </a:extLst>
          </p:cNvPr>
          <p:cNvSpPr>
            <a:spLocks noGrp="1"/>
          </p:cNvSpPr>
          <p:nvPr>
            <p:ph type="sldNum" sz="quarter" idx="12"/>
          </p:nvPr>
        </p:nvSpPr>
        <p:spPr/>
        <p:txBody>
          <a:bodyPr/>
          <a:lstStyle/>
          <a:p>
            <a:fld id="{A074C0D0-1997-455F-8BA4-6E3965E33ACE}" type="slidenum">
              <a:rPr lang="en-GB" smtClean="0"/>
              <a:t>‹#›</a:t>
            </a:fld>
            <a:endParaRPr lang="en-GB"/>
          </a:p>
        </p:txBody>
      </p:sp>
    </p:spTree>
    <p:extLst>
      <p:ext uri="{BB962C8B-B14F-4D97-AF65-F5344CB8AC3E}">
        <p14:creationId xmlns:p14="http://schemas.microsoft.com/office/powerpoint/2010/main" val="3374480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CEBD8-0A8E-4C61-BEE9-AF9108B975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CDE0B3-1788-40FB-A203-F70FA4BB40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AE8C1C9-2B95-48C1-A182-5FBC6EF8D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E3A598-596D-4030-8794-FB0FBED418F8}"/>
              </a:ext>
            </a:extLst>
          </p:cNvPr>
          <p:cNvSpPr>
            <a:spLocks noGrp="1"/>
          </p:cNvSpPr>
          <p:nvPr>
            <p:ph type="dt" sz="half" idx="10"/>
          </p:nvPr>
        </p:nvSpPr>
        <p:spPr/>
        <p:txBody>
          <a:bodyPr/>
          <a:lstStyle/>
          <a:p>
            <a:fld id="{B65F4D68-3F6D-46D0-9E0D-64EBDEDDC25B}" type="datetimeFigureOut">
              <a:rPr lang="en-GB" smtClean="0"/>
              <a:t>22/04/2024</a:t>
            </a:fld>
            <a:endParaRPr lang="en-GB"/>
          </a:p>
        </p:txBody>
      </p:sp>
      <p:sp>
        <p:nvSpPr>
          <p:cNvPr id="6" name="Footer Placeholder 5">
            <a:extLst>
              <a:ext uri="{FF2B5EF4-FFF2-40B4-BE49-F238E27FC236}">
                <a16:creationId xmlns:a16="http://schemas.microsoft.com/office/drawing/2014/main" id="{B5672F71-5F6F-45D9-8EAE-8CB9343433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82BA64-9C39-48E8-8158-35C18795F7C5}"/>
              </a:ext>
            </a:extLst>
          </p:cNvPr>
          <p:cNvSpPr>
            <a:spLocks noGrp="1"/>
          </p:cNvSpPr>
          <p:nvPr>
            <p:ph type="sldNum" sz="quarter" idx="12"/>
          </p:nvPr>
        </p:nvSpPr>
        <p:spPr/>
        <p:txBody>
          <a:bodyPr/>
          <a:lstStyle/>
          <a:p>
            <a:fld id="{A074C0D0-1997-455F-8BA4-6E3965E33ACE}" type="slidenum">
              <a:rPr lang="en-GB" smtClean="0"/>
              <a:t>‹#›</a:t>
            </a:fld>
            <a:endParaRPr lang="en-GB"/>
          </a:p>
        </p:txBody>
      </p:sp>
    </p:spTree>
    <p:extLst>
      <p:ext uri="{BB962C8B-B14F-4D97-AF65-F5344CB8AC3E}">
        <p14:creationId xmlns:p14="http://schemas.microsoft.com/office/powerpoint/2010/main" val="3952626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531ED0-0FE6-43A5-BC08-5047940965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2ACD80-CD95-4031-A8FA-F05D32616A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86A984-8103-439C-9A12-C1B75BCCE2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F4D68-3F6D-46D0-9E0D-64EBDEDDC25B}" type="datetimeFigureOut">
              <a:rPr lang="en-GB" smtClean="0"/>
              <a:t>22/04/2024</a:t>
            </a:fld>
            <a:endParaRPr lang="en-GB"/>
          </a:p>
        </p:txBody>
      </p:sp>
      <p:sp>
        <p:nvSpPr>
          <p:cNvPr id="5" name="Footer Placeholder 4">
            <a:extLst>
              <a:ext uri="{FF2B5EF4-FFF2-40B4-BE49-F238E27FC236}">
                <a16:creationId xmlns:a16="http://schemas.microsoft.com/office/drawing/2014/main" id="{FA08CD9F-9BCE-4B57-8BA0-660977D0FF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C93F0DF-A6C0-4785-B03E-A77B61EF3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4C0D0-1997-455F-8BA4-6E3965E33ACE}" type="slidenum">
              <a:rPr lang="en-GB" smtClean="0"/>
              <a:t>‹#›</a:t>
            </a:fld>
            <a:endParaRPr lang="en-GB"/>
          </a:p>
        </p:txBody>
      </p:sp>
    </p:spTree>
    <p:extLst>
      <p:ext uri="{BB962C8B-B14F-4D97-AF65-F5344CB8AC3E}">
        <p14:creationId xmlns:p14="http://schemas.microsoft.com/office/powerpoint/2010/main" val="3912590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ravnopravo.blo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image" Target="../media/image2.jpe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FA603D-87AA-A837-8B00-FE2892C102E5}"/>
              </a:ext>
            </a:extLst>
          </p:cNvPr>
          <p:cNvSpPr>
            <a:spLocks noGrp="1"/>
          </p:cNvSpPr>
          <p:nvPr>
            <p:ph type="ctrTitle"/>
          </p:nvPr>
        </p:nvSpPr>
        <p:spPr/>
        <p:txBody>
          <a:bodyPr/>
          <a:lstStyle/>
          <a:p>
            <a:endParaRPr lang="en-HR"/>
          </a:p>
        </p:txBody>
      </p:sp>
      <p:sp>
        <p:nvSpPr>
          <p:cNvPr id="7" name="Subtitle 6">
            <a:extLst>
              <a:ext uri="{FF2B5EF4-FFF2-40B4-BE49-F238E27FC236}">
                <a16:creationId xmlns:a16="http://schemas.microsoft.com/office/drawing/2014/main" id="{CBC04B5B-48DB-399A-3E7B-F27A05413F9C}"/>
              </a:ext>
            </a:extLst>
          </p:cNvPr>
          <p:cNvSpPr>
            <a:spLocks noGrp="1"/>
          </p:cNvSpPr>
          <p:nvPr>
            <p:ph type="subTitle" idx="1"/>
          </p:nvPr>
        </p:nvSpPr>
        <p:spPr/>
        <p:txBody>
          <a:bodyPr/>
          <a:lstStyle/>
          <a:p>
            <a:endParaRPr lang="en-HR"/>
          </a:p>
        </p:txBody>
      </p:sp>
      <p:pic>
        <p:nvPicPr>
          <p:cNvPr id="5" name="Content Placeholder 4">
            <a:extLst>
              <a:ext uri="{FF2B5EF4-FFF2-40B4-BE49-F238E27FC236}">
                <a16:creationId xmlns:a16="http://schemas.microsoft.com/office/drawing/2014/main" id="{68CEEDD7-4E68-40A0-85B9-B26DFD3DF0F0}"/>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a:stretch/>
        </p:blipFill>
        <p:spPr>
          <a:xfrm>
            <a:off x="0" y="0"/>
            <a:ext cx="12195175" cy="6858000"/>
          </a:xfrm>
        </p:spPr>
      </p:pic>
      <p:sp>
        <p:nvSpPr>
          <p:cNvPr id="8" name="TextBox 7">
            <a:extLst>
              <a:ext uri="{FF2B5EF4-FFF2-40B4-BE49-F238E27FC236}">
                <a16:creationId xmlns:a16="http://schemas.microsoft.com/office/drawing/2014/main" id="{EAFB6F3F-9EE0-CE57-4B94-07881A8319F7}"/>
              </a:ext>
            </a:extLst>
          </p:cNvPr>
          <p:cNvSpPr txBox="1"/>
          <p:nvPr/>
        </p:nvSpPr>
        <p:spPr>
          <a:xfrm>
            <a:off x="1686034" y="1401762"/>
            <a:ext cx="8539656" cy="369332"/>
          </a:xfrm>
          <a:prstGeom prst="rect">
            <a:avLst/>
          </a:prstGeom>
          <a:noFill/>
        </p:spPr>
        <p:txBody>
          <a:bodyPr wrap="square" rtlCol="0">
            <a:spAutoFit/>
          </a:bodyPr>
          <a:lstStyle/>
          <a:p>
            <a:pPr algn="l"/>
            <a:endParaRPr lang="en-HR">
              <a:solidFill>
                <a:schemeClr val="bg1"/>
              </a:solidFill>
            </a:endParaRPr>
          </a:p>
        </p:txBody>
      </p:sp>
      <p:sp>
        <p:nvSpPr>
          <p:cNvPr id="9" name="TextBox 8">
            <a:extLst>
              <a:ext uri="{FF2B5EF4-FFF2-40B4-BE49-F238E27FC236}">
                <a16:creationId xmlns:a16="http://schemas.microsoft.com/office/drawing/2014/main" id="{4F686C21-7058-5DEF-23D7-0144398837AE}"/>
              </a:ext>
            </a:extLst>
          </p:cNvPr>
          <p:cNvSpPr txBox="1"/>
          <p:nvPr/>
        </p:nvSpPr>
        <p:spPr>
          <a:xfrm>
            <a:off x="700690" y="2271547"/>
            <a:ext cx="9327931" cy="1354217"/>
          </a:xfrm>
          <a:prstGeom prst="rect">
            <a:avLst/>
          </a:prstGeom>
          <a:noFill/>
        </p:spPr>
        <p:txBody>
          <a:bodyPr wrap="square" rtlCol="0">
            <a:spAutoFit/>
          </a:bodyPr>
          <a:lstStyle/>
          <a:p>
            <a:pPr algn="l"/>
            <a:r>
              <a:rPr lang="hr-HR" sz="3400">
                <a:solidFill>
                  <a:schemeClr val="bg1"/>
                </a:solidFill>
              </a:rPr>
              <a:t>Zatvara li EU tržište javne nabave trećim zemljama?</a:t>
            </a:r>
          </a:p>
          <a:p>
            <a:pPr algn="l"/>
            <a:endParaRPr lang="hr-HR" sz="2400">
              <a:solidFill>
                <a:schemeClr val="bg1"/>
              </a:solidFill>
            </a:endParaRPr>
          </a:p>
          <a:p>
            <a:pPr algn="l"/>
            <a:r>
              <a:rPr lang="hr-HR" sz="2400">
                <a:solidFill>
                  <a:schemeClr val="bg1"/>
                </a:solidFill>
              </a:rPr>
              <a:t>izv. prof. dr. sc. Marko Turudić, Pravni fakultet Sveučilišta u Zagrebu</a:t>
            </a:r>
            <a:endParaRPr lang="en-HR" sz="2400">
              <a:solidFill>
                <a:schemeClr val="bg1"/>
              </a:solidFill>
            </a:endParaRPr>
          </a:p>
        </p:txBody>
      </p:sp>
    </p:spTree>
    <p:extLst>
      <p:ext uri="{BB962C8B-B14F-4D97-AF65-F5344CB8AC3E}">
        <p14:creationId xmlns:p14="http://schemas.microsoft.com/office/powerpoint/2010/main" val="2748123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2151139A-886F-4B97-8815-729AD3831B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4986"/>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2" name="Rectangle 61">
            <a:extLst>
              <a:ext uri="{FF2B5EF4-FFF2-40B4-BE49-F238E27FC236}">
                <a16:creationId xmlns:a16="http://schemas.microsoft.com/office/drawing/2014/main" id="{5428AC11-BFDF-42EF-80FF-717BBF9090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628" y="1973615"/>
            <a:ext cx="6858000"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2CC56AF6-38E4-490B-8E2B-1A1037B4ED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3224818"/>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2339A6F5-AD6A-4D80-8AD9-6290D13AC4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2203499"/>
            <a:ext cx="6857572" cy="3581401"/>
          </a:xfrm>
          <a:prstGeom prst="rect">
            <a:avLst/>
          </a:prstGeom>
          <a:gradFill>
            <a:gsLst>
              <a:gs pos="0">
                <a:srgbClr val="000000">
                  <a:alpha val="61000"/>
                </a:srgbClr>
              </a:gs>
              <a:gs pos="95000">
                <a:schemeClr val="accent5">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711702-7B7A-4A1B-7010-7A2D9E0185BA}"/>
              </a:ext>
            </a:extLst>
          </p:cNvPr>
          <p:cNvSpPr>
            <a:spLocks noGrp="1"/>
          </p:cNvSpPr>
          <p:nvPr>
            <p:ph type="title"/>
          </p:nvPr>
        </p:nvSpPr>
        <p:spPr>
          <a:xfrm>
            <a:off x="660042" y="3510162"/>
            <a:ext cx="2878688" cy="2757975"/>
          </a:xfrm>
        </p:spPr>
        <p:txBody>
          <a:bodyPr vert="horz" lIns="91440" tIns="45720" rIns="91440" bIns="45720" rtlCol="0" anchor="t">
            <a:normAutofit/>
          </a:bodyPr>
          <a:lstStyle/>
          <a:p>
            <a:r>
              <a:rPr lang="en-US" sz="4000">
                <a:solidFill>
                  <a:srgbClr val="FFFFFF"/>
                </a:solidFill>
              </a:rPr>
              <a:t>Postupci pred Sudom EU</a:t>
            </a:r>
            <a:endParaRPr lang="en-US" sz="4000" dirty="0">
              <a:solidFill>
                <a:srgbClr val="FFFFFF"/>
              </a:solidFill>
            </a:endParaRPr>
          </a:p>
        </p:txBody>
      </p:sp>
      <p:pic>
        <p:nvPicPr>
          <p:cNvPr id="41" name="Picture 40">
            <a:extLst>
              <a:ext uri="{FF2B5EF4-FFF2-40B4-BE49-F238E27FC236}">
                <a16:creationId xmlns:a16="http://schemas.microsoft.com/office/drawing/2014/main" id="{21AA4AB2-426C-3745-E085-FA53399A5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5217" y="2605061"/>
            <a:ext cx="3147413" cy="2777591"/>
          </a:xfrm>
          <a:prstGeom prst="rect">
            <a:avLst/>
          </a:prstGeom>
        </p:spPr>
      </p:pic>
      <p:pic>
        <p:nvPicPr>
          <p:cNvPr id="40" name="Content Placeholder 39">
            <a:extLst>
              <a:ext uri="{FF2B5EF4-FFF2-40B4-BE49-F238E27FC236}">
                <a16:creationId xmlns:a16="http://schemas.microsoft.com/office/drawing/2014/main" id="{FBBDB349-035C-3142-EB58-09F1B3E2D2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66414" y="2477985"/>
            <a:ext cx="3141973" cy="3032003"/>
          </a:xfrm>
          <a:prstGeom prst="rect">
            <a:avLst/>
          </a:prstGeom>
        </p:spPr>
      </p:pic>
      <p:pic>
        <p:nvPicPr>
          <p:cNvPr id="6" name="Picture 5">
            <a:extLst>
              <a:ext uri="{FF2B5EF4-FFF2-40B4-BE49-F238E27FC236}">
                <a16:creationId xmlns:a16="http://schemas.microsoft.com/office/drawing/2014/main" id="{65CE1AFC-B18B-5072-A451-D3A1DD3F3B0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2192000" cy="564986"/>
          </a:xfrm>
          <a:prstGeom prst="rect">
            <a:avLst/>
          </a:prstGeom>
        </p:spPr>
      </p:pic>
    </p:spTree>
    <p:extLst>
      <p:ext uri="{BB962C8B-B14F-4D97-AF65-F5344CB8AC3E}">
        <p14:creationId xmlns:p14="http://schemas.microsoft.com/office/powerpoint/2010/main" val="1510752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4986"/>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64985"/>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564986"/>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64985"/>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564985"/>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711702-7B7A-4A1B-7010-7A2D9E0185BA}"/>
              </a:ext>
            </a:extLst>
          </p:cNvPr>
          <p:cNvSpPr>
            <a:spLocks noGrp="1"/>
          </p:cNvSpPr>
          <p:nvPr>
            <p:ph type="title"/>
          </p:nvPr>
        </p:nvSpPr>
        <p:spPr>
          <a:xfrm>
            <a:off x="1371599" y="859524"/>
            <a:ext cx="9895951" cy="1033669"/>
          </a:xfrm>
        </p:spPr>
        <p:txBody>
          <a:bodyPr>
            <a:normAutofit/>
          </a:bodyPr>
          <a:lstStyle/>
          <a:p>
            <a:r>
              <a:rPr lang="hr-HR" sz="4000">
                <a:solidFill>
                  <a:srgbClr val="FFFFFF"/>
                </a:solidFill>
              </a:rPr>
              <a:t>Mišljenje AG Rantosa – predmet C-266/22</a:t>
            </a:r>
            <a:endParaRPr lang="en-HR" sz="4000">
              <a:solidFill>
                <a:srgbClr val="FFFFFF"/>
              </a:solidFill>
            </a:endParaRPr>
          </a:p>
        </p:txBody>
      </p:sp>
      <p:sp>
        <p:nvSpPr>
          <p:cNvPr id="3" name="Content Placeholder 2">
            <a:extLst>
              <a:ext uri="{FF2B5EF4-FFF2-40B4-BE49-F238E27FC236}">
                <a16:creationId xmlns:a16="http://schemas.microsoft.com/office/drawing/2014/main" id="{497C6FD8-0396-35F1-4D43-A6F615053E9D}"/>
              </a:ext>
            </a:extLst>
          </p:cNvPr>
          <p:cNvSpPr>
            <a:spLocks noGrp="1"/>
          </p:cNvSpPr>
          <p:nvPr>
            <p:ph idx="1"/>
          </p:nvPr>
        </p:nvSpPr>
        <p:spPr>
          <a:xfrm>
            <a:off x="1371599" y="2883183"/>
            <a:ext cx="9724031" cy="3683358"/>
          </a:xfrm>
        </p:spPr>
        <p:txBody>
          <a:bodyPr anchor="ctr">
            <a:noAutofit/>
          </a:bodyPr>
          <a:lstStyle/>
          <a:p>
            <a:r>
              <a:rPr lang="en-HR" sz="2300" dirty="0">
                <a:effectLst/>
                <a:ea typeface="Times New Roman" panose="02020603050405020304" pitchFamily="18" charset="0"/>
                <a:cs typeface="Times New Roman" panose="02020603050405020304" pitchFamily="18" charset="0"/>
              </a:rPr>
              <a:t>u Rumunjskoj 2021. dolazi do izmjena Zakona o javnoj nabavi, gdje se definicija gospodarskih subjekata mijenja na način da su gospodarski subjekti iz trećih zemalja iz te definicije – isključeni u potpunosti</a:t>
            </a:r>
            <a:r>
              <a:rPr lang="en-HR" sz="2300" dirty="0">
                <a:effectLst/>
              </a:rPr>
              <a:t> </a:t>
            </a:r>
            <a:endParaRPr lang="hr-HR" sz="2300" dirty="0"/>
          </a:p>
          <a:p>
            <a:r>
              <a:rPr lang="hr-HR" sz="2300" dirty="0"/>
              <a:t>Članak 53. izmijenjenog rumunjskog ZJN-a;</a:t>
            </a:r>
          </a:p>
          <a:p>
            <a:r>
              <a:rPr lang="en-HR" sz="2300" i="1" kern="100" dirty="0">
                <a:effectLst/>
                <a:ea typeface="Times New Roman" panose="02020603050405020304" pitchFamily="18" charset="0"/>
                <a:cs typeface="Times New Roman" panose="02020603050405020304" pitchFamily="18" charset="0"/>
              </a:rPr>
              <a:t>Javni naručitelj isključuje iz postupka javne nabave svaku fizičku ili pravnu osobu u svojstvu pojedinačnog ili udruženog ponuditelja odnosno kandidata odnosno treće osobe na čiju se sposobnost ponuditelj oslanja odnosno podugovaratelja koja nije u skladu s definicijom iz članka 3. stavka 1. točke jj), pri čemu nije potrebno ispitati razvrstavanje u skladu s odredbama članaka 164., 165. i 167.</a:t>
            </a:r>
            <a:endParaRPr lang="en-HR" sz="2300" kern="100" dirty="0">
              <a:effectLst/>
              <a:ea typeface="Times New Roman" panose="02020603050405020304" pitchFamily="18" charset="0"/>
              <a:cs typeface="Times New Roman" panose="02020603050405020304" pitchFamily="18" charset="0"/>
            </a:endParaRPr>
          </a:p>
          <a:p>
            <a:endParaRPr lang="hr-HR" sz="2300" dirty="0"/>
          </a:p>
          <a:p>
            <a:endParaRPr lang="en-HR" sz="2300" dirty="0"/>
          </a:p>
        </p:txBody>
      </p:sp>
      <p:pic>
        <p:nvPicPr>
          <p:cNvPr id="6" name="Picture 5">
            <a:extLst>
              <a:ext uri="{FF2B5EF4-FFF2-40B4-BE49-F238E27FC236}">
                <a16:creationId xmlns:a16="http://schemas.microsoft.com/office/drawing/2014/main" id="{65CE1AFC-B18B-5072-A451-D3A1DD3F3B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564986"/>
          </a:xfrm>
          <a:prstGeom prst="rect">
            <a:avLst/>
          </a:prstGeom>
        </p:spPr>
      </p:pic>
    </p:spTree>
    <p:extLst>
      <p:ext uri="{BB962C8B-B14F-4D97-AF65-F5344CB8AC3E}">
        <p14:creationId xmlns:p14="http://schemas.microsoft.com/office/powerpoint/2010/main" val="1031384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11702-7B7A-4A1B-7010-7A2D9E0185BA}"/>
              </a:ext>
            </a:extLst>
          </p:cNvPr>
          <p:cNvSpPr>
            <a:spLocks noGrp="1"/>
          </p:cNvSpPr>
          <p:nvPr>
            <p:ph type="title"/>
          </p:nvPr>
        </p:nvSpPr>
        <p:spPr/>
        <p:txBody>
          <a:bodyPr/>
          <a:lstStyle/>
          <a:p>
            <a:endParaRPr lang="en-HR"/>
          </a:p>
        </p:txBody>
      </p:sp>
      <p:sp>
        <p:nvSpPr>
          <p:cNvPr id="3" name="Content Placeholder 2">
            <a:extLst>
              <a:ext uri="{FF2B5EF4-FFF2-40B4-BE49-F238E27FC236}">
                <a16:creationId xmlns:a16="http://schemas.microsoft.com/office/drawing/2014/main" id="{497C6FD8-0396-35F1-4D43-A6F615053E9D}"/>
              </a:ext>
            </a:extLst>
          </p:cNvPr>
          <p:cNvSpPr>
            <a:spLocks noGrp="1"/>
          </p:cNvSpPr>
          <p:nvPr>
            <p:ph idx="1"/>
          </p:nvPr>
        </p:nvSpPr>
        <p:spPr/>
        <p:txBody>
          <a:bodyPr>
            <a:normAutofit/>
          </a:bodyPr>
          <a:lstStyle/>
          <a:p>
            <a:r>
              <a:rPr lang="hr-HR" sz="2700" dirty="0"/>
              <a:t>AG Rantos o usklađenosti takvih odredbi sa EU pravom;</a:t>
            </a:r>
          </a:p>
          <a:p>
            <a:r>
              <a:rPr lang="en-HR" sz="2700" i="1" kern="100" dirty="0">
                <a:effectLst/>
                <a:ea typeface="Times New Roman" panose="02020603050405020304" pitchFamily="18" charset="0"/>
                <a:cs typeface="Times New Roman" panose="02020603050405020304" pitchFamily="18" charset="0"/>
              </a:rPr>
              <a:t>S obzirom na sve prethodno navedeno, smatram da gospodarski subjekti iz trećih država </a:t>
            </a:r>
            <a:r>
              <a:rPr lang="hr-HR" sz="2700" i="1" kern="100" dirty="0">
                <a:effectLst/>
                <a:ea typeface="Times New Roman" panose="02020603050405020304" pitchFamily="18" charset="0"/>
                <a:cs typeface="Times New Roman" panose="02020603050405020304" pitchFamily="18" charset="0"/>
              </a:rPr>
              <a:t>(…)</a:t>
            </a:r>
            <a:r>
              <a:rPr lang="en-HR" sz="2700" i="1" kern="100" dirty="0">
                <a:effectLst/>
                <a:ea typeface="Times New Roman" panose="02020603050405020304" pitchFamily="18" charset="0"/>
                <a:cs typeface="Times New Roman" panose="02020603050405020304" pitchFamily="18" charset="0"/>
              </a:rPr>
              <a:t> kao što je Narodna Republika Kina, </a:t>
            </a:r>
            <a:r>
              <a:rPr lang="en-HR" sz="2700" b="1" i="1" kern="100" dirty="0">
                <a:effectLst/>
                <a:ea typeface="Times New Roman" panose="02020603050405020304" pitchFamily="18" charset="0"/>
                <a:cs typeface="Times New Roman" panose="02020603050405020304" pitchFamily="18" charset="0"/>
              </a:rPr>
              <a:t>nisu obuhvaćeni područjem primjene ratione personae tih direktiva i nemaju prava predviđena navedenim direktivama.</a:t>
            </a:r>
            <a:r>
              <a:rPr lang="en-HR" sz="2700" i="1" kern="100" dirty="0">
                <a:effectLst/>
                <a:ea typeface="Times New Roman" panose="02020603050405020304" pitchFamily="18" charset="0"/>
                <a:cs typeface="Times New Roman" panose="02020603050405020304" pitchFamily="18" charset="0"/>
              </a:rPr>
              <a:t> Stoga se ne mogu valjano pozivati na povredu načela jednakosti, nediskriminacije, pravne sigurnosti i zaštite legitimnih očekivanja, koja su predviđena pravom Unije.(…)</a:t>
            </a:r>
            <a:endParaRPr lang="en-HR" sz="2700" kern="100" dirty="0">
              <a:effectLst/>
              <a:ea typeface="Times New Roman" panose="02020603050405020304" pitchFamily="18" charset="0"/>
              <a:cs typeface="Times New Roman" panose="02020603050405020304" pitchFamily="18" charset="0"/>
            </a:endParaRPr>
          </a:p>
          <a:p>
            <a:r>
              <a:rPr lang="hr-HR" sz="2700" dirty="0"/>
              <a:t>Vrlo upitna učinkovitost ove ”rumunjske” odredbe!</a:t>
            </a:r>
          </a:p>
        </p:txBody>
      </p:sp>
      <p:pic>
        <p:nvPicPr>
          <p:cNvPr id="6" name="Picture 5">
            <a:extLst>
              <a:ext uri="{FF2B5EF4-FFF2-40B4-BE49-F238E27FC236}">
                <a16:creationId xmlns:a16="http://schemas.microsoft.com/office/drawing/2014/main" id="{65CE1AFC-B18B-5072-A451-D3A1DD3F3B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564986"/>
          </a:xfrm>
          <a:prstGeom prst="rect">
            <a:avLst/>
          </a:prstGeom>
        </p:spPr>
      </p:pic>
    </p:spTree>
    <p:extLst>
      <p:ext uri="{BB962C8B-B14F-4D97-AF65-F5344CB8AC3E}">
        <p14:creationId xmlns:p14="http://schemas.microsoft.com/office/powerpoint/2010/main" val="1513489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4986"/>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64985"/>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564986"/>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64985"/>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564985"/>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711702-7B7A-4A1B-7010-7A2D9E0185BA}"/>
              </a:ext>
            </a:extLst>
          </p:cNvPr>
          <p:cNvSpPr>
            <a:spLocks noGrp="1"/>
          </p:cNvSpPr>
          <p:nvPr>
            <p:ph type="title"/>
          </p:nvPr>
        </p:nvSpPr>
        <p:spPr>
          <a:xfrm>
            <a:off x="1371599" y="859524"/>
            <a:ext cx="9895951" cy="1033669"/>
          </a:xfrm>
        </p:spPr>
        <p:txBody>
          <a:bodyPr>
            <a:normAutofit/>
          </a:bodyPr>
          <a:lstStyle/>
          <a:p>
            <a:r>
              <a:rPr lang="hr-HR" sz="4000">
                <a:solidFill>
                  <a:srgbClr val="FFFFFF"/>
                </a:solidFill>
              </a:rPr>
              <a:t>Mišljenje AG Collinsa – predmet C-652/22</a:t>
            </a:r>
            <a:endParaRPr lang="en-HR" sz="4000">
              <a:solidFill>
                <a:srgbClr val="FFFFFF"/>
              </a:solidFill>
            </a:endParaRPr>
          </a:p>
        </p:txBody>
      </p:sp>
      <p:sp>
        <p:nvSpPr>
          <p:cNvPr id="3" name="Content Placeholder 2">
            <a:extLst>
              <a:ext uri="{FF2B5EF4-FFF2-40B4-BE49-F238E27FC236}">
                <a16:creationId xmlns:a16="http://schemas.microsoft.com/office/drawing/2014/main" id="{497C6FD8-0396-35F1-4D43-A6F615053E9D}"/>
              </a:ext>
            </a:extLst>
          </p:cNvPr>
          <p:cNvSpPr>
            <a:spLocks noGrp="1"/>
          </p:cNvSpPr>
          <p:nvPr>
            <p:ph idx="1"/>
          </p:nvPr>
        </p:nvSpPr>
        <p:spPr>
          <a:xfrm>
            <a:off x="1371599" y="2883183"/>
            <a:ext cx="9724031" cy="3683358"/>
          </a:xfrm>
        </p:spPr>
        <p:txBody>
          <a:bodyPr anchor="ctr">
            <a:normAutofit/>
          </a:bodyPr>
          <a:lstStyle/>
          <a:p>
            <a:r>
              <a:rPr lang="hr-HR" sz="2500" dirty="0">
                <a:ea typeface="Times New Roman" panose="02020603050405020304" pitchFamily="18" charset="0"/>
                <a:cs typeface="Times New Roman" panose="02020603050405020304" pitchFamily="18" charset="0"/>
              </a:rPr>
              <a:t>Gl</a:t>
            </a:r>
            <a:r>
              <a:rPr lang="en-HR" sz="2500" dirty="0">
                <a:effectLst/>
                <a:ea typeface="Times New Roman" panose="02020603050405020304" pitchFamily="18" charset="0"/>
                <a:cs typeface="Times New Roman" panose="02020603050405020304" pitchFamily="18" charset="0"/>
              </a:rPr>
              <a:t>avna pitanja zbog kojih je VUSRH pokrenuo ovaj postupak pala su u drugi plan</a:t>
            </a:r>
            <a:endParaRPr lang="hr-HR" sz="2500" dirty="0">
              <a:effectLst/>
              <a:ea typeface="Times New Roman" panose="02020603050405020304" pitchFamily="18" charset="0"/>
              <a:cs typeface="Times New Roman" panose="02020603050405020304" pitchFamily="18" charset="0"/>
            </a:endParaRPr>
          </a:p>
          <a:p>
            <a:r>
              <a:rPr lang="en-HR" sz="2500" dirty="0">
                <a:effectLst/>
                <a:ea typeface="Times New Roman" panose="02020603050405020304" pitchFamily="18" charset="0"/>
                <a:cs typeface="Times New Roman" panose="02020603050405020304" pitchFamily="18" charset="0"/>
              </a:rPr>
              <a:t>Naime, tužitelj u postupku pred VUSRH-om (Kolin Inşaat Turizm Sanayi ve Ticaret A. Ș.) je ponuditelj iz Turske, pa se kroz postupak javilo pitanje</a:t>
            </a:r>
            <a:r>
              <a:rPr lang="hr-HR" sz="2500" dirty="0">
                <a:effectLst/>
                <a:ea typeface="Times New Roman" panose="02020603050405020304" pitchFamily="18" charset="0"/>
                <a:cs typeface="Times New Roman" panose="02020603050405020304" pitchFamily="18" charset="0"/>
              </a:rPr>
              <a:t> </a:t>
            </a:r>
            <a:r>
              <a:rPr lang="en-HR" sz="2500" dirty="0">
                <a:effectLst/>
                <a:ea typeface="Times New Roman" panose="02020603050405020304" pitchFamily="18" charset="0"/>
                <a:cs typeface="Times New Roman" panose="02020603050405020304" pitchFamily="18" charset="0"/>
              </a:rPr>
              <a:t>– ima li taj ponuditelj kao ponuditelj iz treće zemlje – uopće pravo tražiti zaštitu i sudjelovati u postupcima javne nabave u državama članicama EU?</a:t>
            </a:r>
            <a:endParaRPr lang="hr-HR" sz="2500" dirty="0">
              <a:effectLst/>
              <a:ea typeface="Times New Roman" panose="02020603050405020304" pitchFamily="18" charset="0"/>
              <a:cs typeface="Times New Roman" panose="02020603050405020304" pitchFamily="18" charset="0"/>
            </a:endParaRPr>
          </a:p>
          <a:p>
            <a:r>
              <a:rPr lang="en-HR" sz="2500" dirty="0">
                <a:effectLst/>
                <a:ea typeface="Times New Roman" panose="02020603050405020304" pitchFamily="18" charset="0"/>
                <a:cs typeface="Times New Roman" panose="02020603050405020304" pitchFamily="18" charset="0"/>
              </a:rPr>
              <a:t>AG Collins misli da – nema. </a:t>
            </a:r>
            <a:r>
              <a:rPr lang="en-HR" sz="2500" dirty="0">
                <a:effectLst/>
              </a:rPr>
              <a:t> </a:t>
            </a:r>
            <a:endParaRPr lang="en-HR" sz="2500" dirty="0"/>
          </a:p>
        </p:txBody>
      </p:sp>
      <p:pic>
        <p:nvPicPr>
          <p:cNvPr id="6" name="Picture 5">
            <a:extLst>
              <a:ext uri="{FF2B5EF4-FFF2-40B4-BE49-F238E27FC236}">
                <a16:creationId xmlns:a16="http://schemas.microsoft.com/office/drawing/2014/main" id="{65CE1AFC-B18B-5072-A451-D3A1DD3F3B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564986"/>
          </a:xfrm>
          <a:prstGeom prst="rect">
            <a:avLst/>
          </a:prstGeom>
        </p:spPr>
      </p:pic>
    </p:spTree>
    <p:extLst>
      <p:ext uri="{BB962C8B-B14F-4D97-AF65-F5344CB8AC3E}">
        <p14:creationId xmlns:p14="http://schemas.microsoft.com/office/powerpoint/2010/main" val="1098625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11702-7B7A-4A1B-7010-7A2D9E0185BA}"/>
              </a:ext>
            </a:extLst>
          </p:cNvPr>
          <p:cNvSpPr>
            <a:spLocks noGrp="1"/>
          </p:cNvSpPr>
          <p:nvPr>
            <p:ph type="title"/>
          </p:nvPr>
        </p:nvSpPr>
        <p:spPr/>
        <p:txBody>
          <a:bodyPr>
            <a:normAutofit/>
          </a:bodyPr>
          <a:lstStyle/>
          <a:p>
            <a:r>
              <a:rPr lang="hr-HR" sz="3500" dirty="0"/>
              <a:t>DKOM i Kolin – pojam GS-a obuhvaća sve GS-ove neovisno o poslovnom nastanu</a:t>
            </a:r>
            <a:endParaRPr lang="en-HR" sz="3500" dirty="0"/>
          </a:p>
        </p:txBody>
      </p:sp>
      <p:sp>
        <p:nvSpPr>
          <p:cNvPr id="3" name="Content Placeholder 2">
            <a:extLst>
              <a:ext uri="{FF2B5EF4-FFF2-40B4-BE49-F238E27FC236}">
                <a16:creationId xmlns:a16="http://schemas.microsoft.com/office/drawing/2014/main" id="{497C6FD8-0396-35F1-4D43-A6F615053E9D}"/>
              </a:ext>
            </a:extLst>
          </p:cNvPr>
          <p:cNvSpPr>
            <a:spLocks noGrp="1"/>
          </p:cNvSpPr>
          <p:nvPr>
            <p:ph idx="1"/>
          </p:nvPr>
        </p:nvSpPr>
        <p:spPr/>
        <p:txBody>
          <a:bodyPr>
            <a:normAutofit/>
          </a:bodyPr>
          <a:lstStyle/>
          <a:p>
            <a:endParaRPr lang="en-HR" dirty="0"/>
          </a:p>
        </p:txBody>
      </p:sp>
      <p:pic>
        <p:nvPicPr>
          <p:cNvPr id="6" name="Picture 5">
            <a:extLst>
              <a:ext uri="{FF2B5EF4-FFF2-40B4-BE49-F238E27FC236}">
                <a16:creationId xmlns:a16="http://schemas.microsoft.com/office/drawing/2014/main" id="{65CE1AFC-B18B-5072-A451-D3A1DD3F3B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564986"/>
          </a:xfrm>
          <a:prstGeom prst="rect">
            <a:avLst/>
          </a:prstGeom>
        </p:spPr>
      </p:pic>
      <p:graphicFrame>
        <p:nvGraphicFramePr>
          <p:cNvPr id="12" name="Diagram 11">
            <a:extLst>
              <a:ext uri="{FF2B5EF4-FFF2-40B4-BE49-F238E27FC236}">
                <a16:creationId xmlns:a16="http://schemas.microsoft.com/office/drawing/2014/main" id="{60578D92-C303-F4AE-8CC5-BE0911913733}"/>
              </a:ext>
            </a:extLst>
          </p:cNvPr>
          <p:cNvGraphicFramePr/>
          <p:nvPr>
            <p:extLst>
              <p:ext uri="{D42A27DB-BD31-4B8C-83A1-F6EECF244321}">
                <p14:modId xmlns:p14="http://schemas.microsoft.com/office/powerpoint/2010/main" val="4234566144"/>
              </p:ext>
            </p:extLst>
          </p:nvPr>
        </p:nvGraphicFramePr>
        <p:xfrm>
          <a:off x="2032000" y="2496207"/>
          <a:ext cx="7909034" cy="3642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3109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EE2AD96-B495-4E06-9291-B71706F72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4986"/>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3CF6D67-C5A8-4ADD-9E8E-1E38CA1D3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1204266"/>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6909FA0-B515-4681-B7A8-FA281D133B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960192"/>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1C9FE86-FCC3-4A31-AA1C-C882262B7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3383953"/>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D96243B-ECED-4B71-8E06-AE9A285EA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1417779"/>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09989E4-EFDC-4A90-A633-E0525FB41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693483"/>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711702-7B7A-4A1B-7010-7A2D9E0185BA}"/>
              </a:ext>
            </a:extLst>
          </p:cNvPr>
          <p:cNvSpPr>
            <a:spLocks noGrp="1"/>
          </p:cNvSpPr>
          <p:nvPr>
            <p:ph type="title"/>
          </p:nvPr>
        </p:nvSpPr>
        <p:spPr>
          <a:xfrm>
            <a:off x="826396" y="1151841"/>
            <a:ext cx="4230100" cy="3387497"/>
          </a:xfrm>
        </p:spPr>
        <p:txBody>
          <a:bodyPr anchor="b">
            <a:normAutofit/>
          </a:bodyPr>
          <a:lstStyle/>
          <a:p>
            <a:pPr algn="r"/>
            <a:r>
              <a:rPr lang="hr-HR" sz="4000">
                <a:solidFill>
                  <a:srgbClr val="FFFFFF"/>
                </a:solidFill>
              </a:rPr>
              <a:t>Što nas čeka u skoroj budućnosti?</a:t>
            </a:r>
            <a:endParaRPr lang="en-HR" sz="4000">
              <a:solidFill>
                <a:srgbClr val="FFFFFF"/>
              </a:solidFill>
            </a:endParaRPr>
          </a:p>
        </p:txBody>
      </p:sp>
      <p:sp>
        <p:nvSpPr>
          <p:cNvPr id="3" name="Content Placeholder 2">
            <a:extLst>
              <a:ext uri="{FF2B5EF4-FFF2-40B4-BE49-F238E27FC236}">
                <a16:creationId xmlns:a16="http://schemas.microsoft.com/office/drawing/2014/main" id="{497C6FD8-0396-35F1-4D43-A6F615053E9D}"/>
              </a:ext>
            </a:extLst>
          </p:cNvPr>
          <p:cNvSpPr>
            <a:spLocks noGrp="1"/>
          </p:cNvSpPr>
          <p:nvPr>
            <p:ph idx="1"/>
          </p:nvPr>
        </p:nvSpPr>
        <p:spPr>
          <a:xfrm>
            <a:off x="6503158" y="1214466"/>
            <a:ext cx="4862447" cy="5546047"/>
          </a:xfrm>
        </p:spPr>
        <p:txBody>
          <a:bodyPr anchor="ctr">
            <a:normAutofit/>
          </a:bodyPr>
          <a:lstStyle/>
          <a:p>
            <a:r>
              <a:rPr lang="en-HR" sz="1700" dirty="0">
                <a:effectLst/>
                <a:latin typeface="Aptos" panose="020B0004020202020204" pitchFamily="34" charset="0"/>
                <a:ea typeface="Times New Roman" panose="02020603050405020304" pitchFamily="18" charset="0"/>
                <a:cs typeface="Times New Roman" panose="02020603050405020304" pitchFamily="18" charset="0"/>
              </a:rPr>
              <a:t>EU nedvojbeno ide prema isključenju gospodarskih subjekata trećih zemalja iz postupaka javne nabave</a:t>
            </a:r>
            <a:r>
              <a:rPr lang="en-HR" sz="1700" dirty="0">
                <a:effectLst/>
              </a:rPr>
              <a:t> </a:t>
            </a:r>
            <a:endParaRPr lang="hr-HR" sz="1700" dirty="0">
              <a:effectLst/>
            </a:endParaRPr>
          </a:p>
          <a:p>
            <a:r>
              <a:rPr lang="en-HR" sz="1700" dirty="0">
                <a:effectLst/>
                <a:latin typeface="Aptos" panose="020B0004020202020204" pitchFamily="34" charset="0"/>
                <a:ea typeface="Times New Roman" panose="02020603050405020304" pitchFamily="18" charset="0"/>
                <a:cs typeface="Times New Roman" panose="02020603050405020304" pitchFamily="18" charset="0"/>
              </a:rPr>
              <a:t>EU </a:t>
            </a:r>
            <a:r>
              <a:rPr lang="hr-HR" sz="1700" dirty="0">
                <a:effectLst/>
                <a:latin typeface="Aptos" panose="020B0004020202020204" pitchFamily="34" charset="0"/>
                <a:ea typeface="Times New Roman" panose="02020603050405020304" pitchFamily="18" charset="0"/>
                <a:cs typeface="Times New Roman" panose="02020603050405020304" pitchFamily="18" charset="0"/>
              </a:rPr>
              <a:t>je </a:t>
            </a:r>
            <a:r>
              <a:rPr lang="en-HR" sz="1700" dirty="0">
                <a:effectLst/>
                <a:latin typeface="Aptos" panose="020B0004020202020204" pitchFamily="34" charset="0"/>
                <a:ea typeface="Times New Roman" panose="02020603050405020304" pitchFamily="18" charset="0"/>
                <a:cs typeface="Times New Roman" panose="02020603050405020304" pitchFamily="18" charset="0"/>
              </a:rPr>
              <a:t>inicijalno krenula sa rješenjima koja nisu toliko ekstremna i koja ne zabranjuju sudjelovanje u postupcima javne nabave svim gospodarskim subjektima iz trećih zemalja</a:t>
            </a:r>
            <a:r>
              <a:rPr lang="en-HR" sz="1700" dirty="0">
                <a:effectLst/>
              </a:rPr>
              <a:t> </a:t>
            </a:r>
            <a:endParaRPr lang="hr-HR" sz="1700" dirty="0">
              <a:effectLst/>
            </a:endParaRPr>
          </a:p>
          <a:p>
            <a:r>
              <a:rPr lang="hr-HR" sz="1700" dirty="0">
                <a:effectLst/>
                <a:latin typeface="Aptos" panose="020B0004020202020204" pitchFamily="34" charset="0"/>
                <a:ea typeface="Times New Roman" panose="02020603050405020304" pitchFamily="18" charset="0"/>
                <a:cs typeface="Times New Roman" panose="02020603050405020304" pitchFamily="18" charset="0"/>
              </a:rPr>
              <a:t>Ipak, </a:t>
            </a:r>
            <a:r>
              <a:rPr lang="en-HR" sz="1700" dirty="0">
                <a:effectLst/>
                <a:latin typeface="Aptos" panose="020B0004020202020204" pitchFamily="34" charset="0"/>
                <a:ea typeface="Times New Roman" panose="02020603050405020304" pitchFamily="18" charset="0"/>
                <a:cs typeface="Times New Roman" panose="02020603050405020304" pitchFamily="18" charset="0"/>
              </a:rPr>
              <a:t>očitovanja EK u predmetima</a:t>
            </a:r>
            <a:r>
              <a:rPr lang="hr-HR" sz="1700" dirty="0">
                <a:effectLst/>
                <a:latin typeface="Aptos" panose="020B0004020202020204" pitchFamily="34" charset="0"/>
                <a:ea typeface="Times New Roman" panose="02020603050405020304" pitchFamily="18" charset="0"/>
                <a:cs typeface="Times New Roman" panose="02020603050405020304" pitchFamily="18" charset="0"/>
              </a:rPr>
              <a:t> C-266/22 i C-652/22 </a:t>
            </a:r>
            <a:r>
              <a:rPr lang="en-HR" sz="1700" dirty="0">
                <a:effectLst/>
                <a:latin typeface="Aptos" panose="020B0004020202020204" pitchFamily="34" charset="0"/>
                <a:ea typeface="Times New Roman" panose="02020603050405020304" pitchFamily="18" charset="0"/>
                <a:cs typeface="Times New Roman" panose="02020603050405020304" pitchFamily="18" charset="0"/>
              </a:rPr>
              <a:t> ukazuju na dodatno zaoštravanje</a:t>
            </a:r>
            <a:r>
              <a:rPr lang="hr-HR" sz="1700" dirty="0">
                <a:effectLst/>
                <a:latin typeface="Aptos" panose="020B0004020202020204" pitchFamily="34" charset="0"/>
                <a:ea typeface="Times New Roman" panose="02020603050405020304" pitchFamily="18" charset="0"/>
                <a:cs typeface="Times New Roman" panose="02020603050405020304" pitchFamily="18" charset="0"/>
              </a:rPr>
              <a:t> koje bi </a:t>
            </a:r>
            <a:r>
              <a:rPr lang="en-HR" sz="1700" dirty="0">
                <a:effectLst/>
                <a:latin typeface="Aptos" panose="020B0004020202020204" pitchFamily="34" charset="0"/>
                <a:ea typeface="Times New Roman" panose="02020603050405020304" pitchFamily="18" charset="0"/>
                <a:cs typeface="Times New Roman" panose="02020603050405020304" pitchFamily="18" charset="0"/>
              </a:rPr>
              <a:t>moglo biti posljedica sve veće svijesti o problematičnom utjecaju gospodarskih subjekata iz trećih</a:t>
            </a:r>
            <a:r>
              <a:rPr lang="hr-HR" sz="1700" dirty="0">
                <a:effectLst/>
                <a:latin typeface="Aptos" panose="020B0004020202020204" pitchFamily="34" charset="0"/>
                <a:ea typeface="Times New Roman" panose="02020603050405020304" pitchFamily="18" charset="0"/>
                <a:cs typeface="Times New Roman" panose="02020603050405020304" pitchFamily="18" charset="0"/>
              </a:rPr>
              <a:t> </a:t>
            </a:r>
            <a:r>
              <a:rPr lang="en-HR" sz="1700" dirty="0">
                <a:effectLst/>
                <a:latin typeface="Aptos" panose="020B0004020202020204" pitchFamily="34" charset="0"/>
                <a:ea typeface="Times New Roman" panose="02020603050405020304" pitchFamily="18" charset="0"/>
                <a:cs typeface="Times New Roman" panose="02020603050405020304" pitchFamily="18" charset="0"/>
              </a:rPr>
              <a:t>zemalja na zajedničkom tržištu – svij</a:t>
            </a:r>
            <a:r>
              <a:rPr lang="hr-HR" sz="1700" dirty="0">
                <a:effectLst/>
                <a:latin typeface="Aptos" panose="020B0004020202020204" pitchFamily="34" charset="0"/>
                <a:ea typeface="Times New Roman" panose="02020603050405020304" pitchFamily="18" charset="0"/>
                <a:cs typeface="Times New Roman" panose="02020603050405020304" pitchFamily="18" charset="0"/>
              </a:rPr>
              <a:t>e</a:t>
            </a:r>
            <a:r>
              <a:rPr lang="en-HR" sz="1700" dirty="0">
                <a:effectLst/>
                <a:latin typeface="Aptos" panose="020B0004020202020204" pitchFamily="34" charset="0"/>
                <a:ea typeface="Times New Roman" panose="02020603050405020304" pitchFamily="18" charset="0"/>
                <a:cs typeface="Times New Roman" panose="02020603050405020304" pitchFamily="18" charset="0"/>
              </a:rPr>
              <a:t>sti koja nije u potpunosti postojala 2014. pa ni 2019.</a:t>
            </a:r>
            <a:r>
              <a:rPr lang="en-HR" sz="1700" dirty="0">
                <a:effectLst/>
              </a:rPr>
              <a:t>  </a:t>
            </a:r>
            <a:endParaRPr lang="hr-HR" sz="1700" dirty="0">
              <a:effectLst/>
            </a:endParaRPr>
          </a:p>
          <a:p>
            <a:r>
              <a:rPr lang="hr-HR" sz="1700" dirty="0">
                <a:latin typeface="Aptos" panose="020B0004020202020204" pitchFamily="34" charset="0"/>
                <a:ea typeface="Times New Roman" panose="02020603050405020304" pitchFamily="18" charset="0"/>
                <a:cs typeface="Times New Roman" panose="02020603050405020304" pitchFamily="18" charset="0"/>
              </a:rPr>
              <a:t>P</a:t>
            </a:r>
            <a:r>
              <a:rPr lang="en-HR" sz="1700" dirty="0">
                <a:effectLst/>
                <a:latin typeface="Aptos" panose="020B0004020202020204" pitchFamily="34" charset="0"/>
                <a:ea typeface="Times New Roman" panose="02020603050405020304" pitchFamily="18" charset="0"/>
                <a:cs typeface="Times New Roman" panose="02020603050405020304" pitchFamily="18" charset="0"/>
              </a:rPr>
              <a:t>resude u navedenim predmetima </a:t>
            </a:r>
            <a:r>
              <a:rPr lang="hr-HR" sz="1700" dirty="0">
                <a:effectLst/>
                <a:latin typeface="Aptos" panose="020B0004020202020204" pitchFamily="34" charset="0"/>
                <a:ea typeface="Times New Roman" panose="02020603050405020304" pitchFamily="18" charset="0"/>
                <a:cs typeface="Times New Roman" panose="02020603050405020304" pitchFamily="18" charset="0"/>
              </a:rPr>
              <a:t>će </a:t>
            </a:r>
            <a:r>
              <a:rPr lang="en-HR" sz="1700" dirty="0">
                <a:effectLst/>
                <a:latin typeface="Aptos" panose="020B0004020202020204" pitchFamily="34" charset="0"/>
                <a:ea typeface="Times New Roman" panose="02020603050405020304" pitchFamily="18" charset="0"/>
                <a:cs typeface="Times New Roman" panose="02020603050405020304" pitchFamily="18" charset="0"/>
              </a:rPr>
              <a:t>najviše utjecati na države članice i na naručitelje</a:t>
            </a:r>
            <a:r>
              <a:rPr lang="en-HR" sz="1700" dirty="0">
                <a:effectLst/>
              </a:rPr>
              <a:t> </a:t>
            </a:r>
            <a:endParaRPr lang="hr-HR" sz="1700" dirty="0">
              <a:effectLst/>
            </a:endParaRPr>
          </a:p>
          <a:p>
            <a:endParaRPr lang="hr-HR" sz="1700" dirty="0"/>
          </a:p>
          <a:p>
            <a:endParaRPr lang="en-HR" sz="1700" dirty="0"/>
          </a:p>
        </p:txBody>
      </p:sp>
      <p:pic>
        <p:nvPicPr>
          <p:cNvPr id="6" name="Picture 5">
            <a:extLst>
              <a:ext uri="{FF2B5EF4-FFF2-40B4-BE49-F238E27FC236}">
                <a16:creationId xmlns:a16="http://schemas.microsoft.com/office/drawing/2014/main" id="{65CE1AFC-B18B-5072-A451-D3A1DD3F3B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564986"/>
          </a:xfrm>
          <a:prstGeom prst="rect">
            <a:avLst/>
          </a:prstGeom>
        </p:spPr>
      </p:pic>
    </p:spTree>
    <p:extLst>
      <p:ext uri="{BB962C8B-B14F-4D97-AF65-F5344CB8AC3E}">
        <p14:creationId xmlns:p14="http://schemas.microsoft.com/office/powerpoint/2010/main" val="3647981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761DDFE-071F-4200-B0AA-394476C2D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4986"/>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4D83F6-2F80-230B-D97E-4E56EA71A592}"/>
              </a:ext>
            </a:extLst>
          </p:cNvPr>
          <p:cNvSpPr>
            <a:spLocks noGrp="1"/>
          </p:cNvSpPr>
          <p:nvPr>
            <p:ph type="title"/>
          </p:nvPr>
        </p:nvSpPr>
        <p:spPr>
          <a:xfrm>
            <a:off x="838198" y="1112801"/>
            <a:ext cx="5167185" cy="1680519"/>
          </a:xfrm>
        </p:spPr>
        <p:txBody>
          <a:bodyPr>
            <a:normAutofit/>
          </a:bodyPr>
          <a:lstStyle/>
          <a:p>
            <a:endParaRPr lang="en-HR" sz="4000"/>
          </a:p>
        </p:txBody>
      </p:sp>
      <p:sp>
        <p:nvSpPr>
          <p:cNvPr id="3" name="Content Placeholder 2">
            <a:extLst>
              <a:ext uri="{FF2B5EF4-FFF2-40B4-BE49-F238E27FC236}">
                <a16:creationId xmlns:a16="http://schemas.microsoft.com/office/drawing/2014/main" id="{2DC551EF-06F0-F042-8EA4-9D9548B6ECE0}"/>
              </a:ext>
            </a:extLst>
          </p:cNvPr>
          <p:cNvSpPr>
            <a:spLocks noGrp="1"/>
          </p:cNvSpPr>
          <p:nvPr>
            <p:ph idx="1"/>
          </p:nvPr>
        </p:nvSpPr>
        <p:spPr>
          <a:xfrm>
            <a:off x="6186619" y="1112801"/>
            <a:ext cx="5178960" cy="1680519"/>
          </a:xfrm>
        </p:spPr>
        <p:txBody>
          <a:bodyPr anchor="ctr">
            <a:normAutofit/>
          </a:bodyPr>
          <a:lstStyle/>
          <a:p>
            <a:r>
              <a:rPr lang="hr-HR" sz="2000">
                <a:latin typeface="Aptos" panose="020B0004020202020204" pitchFamily="34" charset="0"/>
                <a:cs typeface="Times New Roman" panose="02020603050405020304" pitchFamily="18" charset="0"/>
              </a:rPr>
              <a:t>Javnonabavni reciprocitet sa Kinom će biti jako teško postići – normativna diskriminacija nekineskih ponuditelja</a:t>
            </a:r>
            <a:endParaRPr lang="en-HR" sz="2000"/>
          </a:p>
        </p:txBody>
      </p:sp>
      <p:pic>
        <p:nvPicPr>
          <p:cNvPr id="6" name="Picture 5">
            <a:extLst>
              <a:ext uri="{FF2B5EF4-FFF2-40B4-BE49-F238E27FC236}">
                <a16:creationId xmlns:a16="http://schemas.microsoft.com/office/drawing/2014/main" id="{72CE6AF6-77B0-933E-8FEC-7E90242D122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4646" y="1112801"/>
            <a:ext cx="5327269" cy="5745199"/>
          </a:xfrm>
          <a:prstGeom prst="rect">
            <a:avLst/>
          </a:prstGeom>
        </p:spPr>
      </p:pic>
      <p:pic>
        <p:nvPicPr>
          <p:cNvPr id="7" name="Picture 6">
            <a:extLst>
              <a:ext uri="{FF2B5EF4-FFF2-40B4-BE49-F238E27FC236}">
                <a16:creationId xmlns:a16="http://schemas.microsoft.com/office/drawing/2014/main" id="{C2ACEEAB-8638-2EB1-7536-5D2E7DBF052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98394" y="3046886"/>
            <a:ext cx="5167185" cy="3811114"/>
          </a:xfrm>
          <a:prstGeom prst="rect">
            <a:avLst/>
          </a:prstGeom>
        </p:spPr>
      </p:pic>
      <p:pic>
        <p:nvPicPr>
          <p:cNvPr id="5" name="Picture 4">
            <a:extLst>
              <a:ext uri="{FF2B5EF4-FFF2-40B4-BE49-F238E27FC236}">
                <a16:creationId xmlns:a16="http://schemas.microsoft.com/office/drawing/2014/main" id="{9E803A19-83BA-99FD-B338-A4A3CFF9D10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2192000" cy="564986"/>
          </a:xfrm>
          <a:prstGeom prst="rect">
            <a:avLst/>
          </a:prstGeom>
        </p:spPr>
      </p:pic>
    </p:spTree>
    <p:extLst>
      <p:ext uri="{BB962C8B-B14F-4D97-AF65-F5344CB8AC3E}">
        <p14:creationId xmlns:p14="http://schemas.microsoft.com/office/powerpoint/2010/main" val="2210254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69C99-BA3E-FDC6-C240-7B340F076C51}"/>
              </a:ext>
            </a:extLst>
          </p:cNvPr>
          <p:cNvSpPr>
            <a:spLocks noGrp="1"/>
          </p:cNvSpPr>
          <p:nvPr>
            <p:ph type="title"/>
          </p:nvPr>
        </p:nvSpPr>
        <p:spPr/>
        <p:txBody>
          <a:bodyPr/>
          <a:lstStyle/>
          <a:p>
            <a:endParaRPr lang="en-HR"/>
          </a:p>
        </p:txBody>
      </p:sp>
      <p:sp>
        <p:nvSpPr>
          <p:cNvPr id="3" name="Content Placeholder 2">
            <a:extLst>
              <a:ext uri="{FF2B5EF4-FFF2-40B4-BE49-F238E27FC236}">
                <a16:creationId xmlns:a16="http://schemas.microsoft.com/office/drawing/2014/main" id="{CDE59CC7-5745-E7E9-0289-0A20B8AE57A1}"/>
              </a:ext>
            </a:extLst>
          </p:cNvPr>
          <p:cNvSpPr>
            <a:spLocks noGrp="1"/>
          </p:cNvSpPr>
          <p:nvPr>
            <p:ph idx="1"/>
          </p:nvPr>
        </p:nvSpPr>
        <p:spPr/>
        <p:txBody>
          <a:bodyPr/>
          <a:lstStyle/>
          <a:p>
            <a:r>
              <a:rPr lang="hr-HR" dirty="0"/>
              <a:t>Cijeli tekst izlaganja (sa linkovima) dostupan na;</a:t>
            </a:r>
          </a:p>
          <a:p>
            <a:endParaRPr lang="hr-HR" dirty="0"/>
          </a:p>
          <a:p>
            <a:r>
              <a:rPr lang="hr-HR" dirty="0">
                <a:hlinkClick r:id="rId2"/>
              </a:rPr>
              <a:t>upravnopravo.blog</a:t>
            </a:r>
            <a:endParaRPr lang="hr-HR" dirty="0"/>
          </a:p>
          <a:p>
            <a:endParaRPr lang="hr-HR" dirty="0"/>
          </a:p>
          <a:p>
            <a:endParaRPr lang="hr-HR" dirty="0"/>
          </a:p>
          <a:p>
            <a:r>
              <a:rPr lang="hr-HR" dirty="0"/>
              <a:t>Hvala na pažnji!</a:t>
            </a:r>
          </a:p>
          <a:p>
            <a:endParaRPr lang="en-HR" dirty="0"/>
          </a:p>
        </p:txBody>
      </p:sp>
      <p:pic>
        <p:nvPicPr>
          <p:cNvPr id="6" name="Picture 5">
            <a:extLst>
              <a:ext uri="{FF2B5EF4-FFF2-40B4-BE49-F238E27FC236}">
                <a16:creationId xmlns:a16="http://schemas.microsoft.com/office/drawing/2014/main" id="{C08524D6-D679-9954-050D-1B57E3C11A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5164"/>
            <a:ext cx="12192000" cy="564986"/>
          </a:xfrm>
          <a:prstGeom prst="rect">
            <a:avLst/>
          </a:prstGeom>
        </p:spPr>
      </p:pic>
    </p:spTree>
    <p:extLst>
      <p:ext uri="{BB962C8B-B14F-4D97-AF65-F5344CB8AC3E}">
        <p14:creationId xmlns:p14="http://schemas.microsoft.com/office/powerpoint/2010/main" val="2239285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11702-7B7A-4A1B-7010-7A2D9E0185BA}"/>
              </a:ext>
            </a:extLst>
          </p:cNvPr>
          <p:cNvSpPr>
            <a:spLocks noGrp="1"/>
          </p:cNvSpPr>
          <p:nvPr>
            <p:ph type="title"/>
          </p:nvPr>
        </p:nvSpPr>
        <p:spPr/>
        <p:txBody>
          <a:bodyPr/>
          <a:lstStyle/>
          <a:p>
            <a:r>
              <a:rPr lang="hr-HR"/>
              <a:t>	Članak 25. Direktive 2014/24/EU</a:t>
            </a:r>
            <a:endParaRPr lang="en-HR"/>
          </a:p>
        </p:txBody>
      </p:sp>
      <p:pic>
        <p:nvPicPr>
          <p:cNvPr id="6" name="Picture 5">
            <a:extLst>
              <a:ext uri="{FF2B5EF4-FFF2-40B4-BE49-F238E27FC236}">
                <a16:creationId xmlns:a16="http://schemas.microsoft.com/office/drawing/2014/main" id="{65CE1AFC-B18B-5072-A451-D3A1DD3F3B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564986"/>
          </a:xfrm>
          <a:prstGeom prst="rect">
            <a:avLst/>
          </a:prstGeom>
        </p:spPr>
      </p:pic>
      <p:sp>
        <p:nvSpPr>
          <p:cNvPr id="8" name="Content Placeholder 7">
            <a:extLst>
              <a:ext uri="{FF2B5EF4-FFF2-40B4-BE49-F238E27FC236}">
                <a16:creationId xmlns:a16="http://schemas.microsoft.com/office/drawing/2014/main" id="{A14B1FDF-1A54-2390-ED4E-D3BD0FBCC2A4}"/>
              </a:ext>
            </a:extLst>
          </p:cNvPr>
          <p:cNvSpPr>
            <a:spLocks noGrp="1"/>
          </p:cNvSpPr>
          <p:nvPr>
            <p:ph idx="1"/>
          </p:nvPr>
        </p:nvSpPr>
        <p:spPr/>
        <p:txBody>
          <a:bodyPr/>
          <a:lstStyle/>
          <a:p>
            <a:endParaRPr lang="en-HR"/>
          </a:p>
        </p:txBody>
      </p:sp>
      <p:sp>
        <p:nvSpPr>
          <p:cNvPr id="11" name="Rectangle: Rounded Corners 10">
            <a:extLst>
              <a:ext uri="{FF2B5EF4-FFF2-40B4-BE49-F238E27FC236}">
                <a16:creationId xmlns:a16="http://schemas.microsoft.com/office/drawing/2014/main" id="{E27ACCDC-CB97-B9E0-184F-7039ED51F5F2}"/>
              </a:ext>
            </a:extLst>
          </p:cNvPr>
          <p:cNvSpPr/>
          <p:nvPr/>
        </p:nvSpPr>
        <p:spPr>
          <a:xfrm>
            <a:off x="838200" y="2517883"/>
            <a:ext cx="10515599" cy="301099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HR" sz="2600" i="1" kern="100" dirty="0">
                <a:effectLst/>
                <a:ea typeface="Times New Roman" panose="02020603050405020304" pitchFamily="18" charset="0"/>
                <a:cs typeface="Times New Roman" panose="02020603050405020304" pitchFamily="18" charset="0"/>
              </a:rPr>
              <a:t>U mjeri u kojoj su obuhvaćeni prilozima 1., 2., 4. i 5. te Općim napomenama u Dodatku I. Europske unije GPA-u, te drugih međunarodnih sporazuma koji su obvezujući za Uniju, </a:t>
            </a:r>
            <a:r>
              <a:rPr lang="en-HR" sz="2600" b="1" i="1" kern="100" dirty="0">
                <a:effectLst/>
                <a:ea typeface="Times New Roman" panose="02020603050405020304" pitchFamily="18" charset="0"/>
                <a:cs typeface="Times New Roman" panose="02020603050405020304" pitchFamily="18" charset="0"/>
              </a:rPr>
              <a:t>javni naručitelji ne smiju nepovoljnije postupati s radovima, robom, uslugama i gospodarskim subjektima potpisnika tih sporazuma u odnosu na radove, robu, usluge i gospodarske subjekte Unije.</a:t>
            </a:r>
          </a:p>
        </p:txBody>
      </p:sp>
    </p:spTree>
    <p:extLst>
      <p:ext uri="{BB962C8B-B14F-4D97-AF65-F5344CB8AC3E}">
        <p14:creationId xmlns:p14="http://schemas.microsoft.com/office/powerpoint/2010/main" val="3732131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1D34770-47A8-402C-AF23-2B653F2D88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4986"/>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711702-7B7A-4A1B-7010-7A2D9E0185BA}"/>
              </a:ext>
            </a:extLst>
          </p:cNvPr>
          <p:cNvSpPr>
            <a:spLocks noGrp="1"/>
          </p:cNvSpPr>
          <p:nvPr>
            <p:ph type="title"/>
          </p:nvPr>
        </p:nvSpPr>
        <p:spPr>
          <a:xfrm>
            <a:off x="836679" y="1288884"/>
            <a:ext cx="6002110" cy="1495425"/>
          </a:xfrm>
        </p:spPr>
        <p:txBody>
          <a:bodyPr>
            <a:normAutofit/>
          </a:bodyPr>
          <a:lstStyle/>
          <a:p>
            <a:r>
              <a:rPr lang="en-GB" sz="4000"/>
              <a:t>Komunikacija Komisije C(2019) 5494</a:t>
            </a:r>
            <a:endParaRPr lang="en-HR" sz="4000"/>
          </a:p>
        </p:txBody>
      </p:sp>
      <p:sp>
        <p:nvSpPr>
          <p:cNvPr id="10" name="Content Placeholder 9">
            <a:extLst>
              <a:ext uri="{FF2B5EF4-FFF2-40B4-BE49-F238E27FC236}">
                <a16:creationId xmlns:a16="http://schemas.microsoft.com/office/drawing/2014/main" id="{6309BED5-D5D8-46F4-4A66-CF8B554FF5DB}"/>
              </a:ext>
            </a:extLst>
          </p:cNvPr>
          <p:cNvSpPr>
            <a:spLocks noGrp="1"/>
          </p:cNvSpPr>
          <p:nvPr>
            <p:ph idx="1"/>
          </p:nvPr>
        </p:nvSpPr>
        <p:spPr>
          <a:xfrm>
            <a:off x="836680" y="2660432"/>
            <a:ext cx="6137372" cy="4762554"/>
          </a:xfrm>
        </p:spPr>
        <p:txBody>
          <a:bodyPr>
            <a:noAutofit/>
          </a:bodyPr>
          <a:lstStyle/>
          <a:p>
            <a:r>
              <a:rPr lang="en-HR" sz="2100" i="1" kern="100" dirty="0">
                <a:effectLst/>
                <a:ea typeface="Times New Roman" panose="02020603050405020304" pitchFamily="18" charset="0"/>
                <a:cs typeface="Times New Roman" panose="02020603050405020304" pitchFamily="18" charset="0"/>
              </a:rPr>
              <a:t>EU se u okviru nekoliko međunarodnih sporazuma (kao što su Sporazum o javnoj nabavi i bilateralni sporazumi o slobodnoj trgovini s poglavljima o javnoj nabavi) obvezao omogućiti pristup svojem tržištu javne nabave za određene radove, robu, usluge i gospodarske subjekte iz više trećih zemalja.</a:t>
            </a:r>
            <a:endParaRPr lang="en-HR" sz="2100" kern="100" dirty="0">
              <a:effectLst/>
              <a:ea typeface="Times New Roman" panose="02020603050405020304" pitchFamily="18" charset="0"/>
              <a:cs typeface="Times New Roman" panose="02020603050405020304" pitchFamily="18" charset="0"/>
            </a:endParaRPr>
          </a:p>
          <a:p>
            <a:r>
              <a:rPr lang="en-HR" sz="2100" i="1" kern="100" dirty="0">
                <a:effectLst/>
                <a:ea typeface="Times New Roman" panose="02020603050405020304" pitchFamily="18" charset="0"/>
                <a:cs typeface="Times New Roman" panose="02020603050405020304" pitchFamily="18" charset="0"/>
              </a:rPr>
              <a:t>(…)</a:t>
            </a:r>
            <a:endParaRPr lang="en-HR" sz="2100" kern="100" dirty="0">
              <a:effectLst/>
              <a:ea typeface="Times New Roman" panose="02020603050405020304" pitchFamily="18" charset="0"/>
              <a:cs typeface="Times New Roman" panose="02020603050405020304" pitchFamily="18" charset="0"/>
            </a:endParaRPr>
          </a:p>
          <a:p>
            <a:r>
              <a:rPr lang="en-HR" sz="2100" i="1" kern="100" dirty="0">
                <a:effectLst/>
                <a:ea typeface="Times New Roman" panose="02020603050405020304" pitchFamily="18" charset="0"/>
                <a:cs typeface="Times New Roman" panose="02020603050405020304" pitchFamily="18" charset="0"/>
              </a:rPr>
              <a:t>Osim te obveze, gospodarski subjekti iz trećih zemalja koji nisu sklopili sporazum o otvaranju tržišta javne nabave EU-a ili čija roba, usluge i radovi nisu obuhvaćeni takvim sporazumom </a:t>
            </a:r>
            <a:r>
              <a:rPr lang="en-HR" sz="2100" b="1" i="1" kern="100" dirty="0">
                <a:effectLst/>
                <a:ea typeface="Times New Roman" panose="02020603050405020304" pitchFamily="18" charset="0"/>
                <a:cs typeface="Times New Roman" panose="02020603050405020304" pitchFamily="18" charset="0"/>
              </a:rPr>
              <a:t>nemaju osiguran pristup postupcima javne nabave u EU-u te mogu biti isključeni.</a:t>
            </a:r>
            <a:endParaRPr lang="en-HR" sz="2100" kern="100" dirty="0">
              <a:effectLst/>
              <a:ea typeface="Times New Roman" panose="02020603050405020304" pitchFamily="18" charset="0"/>
              <a:cs typeface="Times New Roman" panose="02020603050405020304" pitchFamily="18" charset="0"/>
            </a:endParaRPr>
          </a:p>
          <a:p>
            <a:endParaRPr lang="en-US" sz="2100" dirty="0"/>
          </a:p>
        </p:txBody>
      </p:sp>
      <p:pic>
        <p:nvPicPr>
          <p:cNvPr id="5" name="Picture 4">
            <a:extLst>
              <a:ext uri="{FF2B5EF4-FFF2-40B4-BE49-F238E27FC236}">
                <a16:creationId xmlns:a16="http://schemas.microsoft.com/office/drawing/2014/main" id="{29545CEF-8D29-EA21-F480-A443196F8C50}"/>
              </a:ext>
            </a:extLst>
          </p:cNvPr>
          <p:cNvPicPr>
            <a:picLocks noChangeAspect="1"/>
          </p:cNvPicPr>
          <p:nvPr/>
        </p:nvPicPr>
        <p:blipFill rotWithShape="1">
          <a:blip r:embed="rId2">
            <a:extLst>
              <a:ext uri="{28A0092B-C50C-407E-A947-70E740481C1C}">
                <a14:useLocalDpi xmlns:a14="http://schemas.microsoft.com/office/drawing/2010/main" val="0"/>
              </a:ext>
            </a:extLst>
          </a:blip>
          <a:srcRect r="1623"/>
          <a:stretch/>
        </p:blipFill>
        <p:spPr>
          <a:xfrm>
            <a:off x="7199440" y="564986"/>
            <a:ext cx="4992560" cy="6858000"/>
          </a:xfrm>
          <a:prstGeom prst="rect">
            <a:avLst/>
          </a:prstGeom>
          <a:effectLst/>
        </p:spPr>
      </p:pic>
      <p:pic>
        <p:nvPicPr>
          <p:cNvPr id="6" name="Picture 5">
            <a:extLst>
              <a:ext uri="{FF2B5EF4-FFF2-40B4-BE49-F238E27FC236}">
                <a16:creationId xmlns:a16="http://schemas.microsoft.com/office/drawing/2014/main" id="{65CE1AFC-B18B-5072-A451-D3A1DD3F3B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564986"/>
          </a:xfrm>
          <a:prstGeom prst="rect">
            <a:avLst/>
          </a:prstGeom>
        </p:spPr>
      </p:pic>
    </p:spTree>
    <p:extLst>
      <p:ext uri="{BB962C8B-B14F-4D97-AF65-F5344CB8AC3E}">
        <p14:creationId xmlns:p14="http://schemas.microsoft.com/office/powerpoint/2010/main" val="1083353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4986"/>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4986"/>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975068"/>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985205"/>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4153071"/>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1534704"/>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Rectangle 33">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96492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711702-7B7A-4A1B-7010-7A2D9E0185BA}"/>
              </a:ext>
            </a:extLst>
          </p:cNvPr>
          <p:cNvSpPr>
            <a:spLocks noGrp="1"/>
          </p:cNvSpPr>
          <p:nvPr>
            <p:ph type="title"/>
          </p:nvPr>
        </p:nvSpPr>
        <p:spPr>
          <a:xfrm>
            <a:off x="466722" y="1151841"/>
            <a:ext cx="3201366" cy="3387497"/>
          </a:xfrm>
        </p:spPr>
        <p:txBody>
          <a:bodyPr anchor="b">
            <a:normAutofit/>
          </a:bodyPr>
          <a:lstStyle/>
          <a:p>
            <a:pPr algn="r"/>
            <a:r>
              <a:rPr lang="hr-HR" sz="4000">
                <a:solidFill>
                  <a:srgbClr val="FFFFFF"/>
                </a:solidFill>
              </a:rPr>
              <a:t>Instrument za međunarodnu nabavu</a:t>
            </a:r>
            <a:endParaRPr lang="en-HR" sz="4000">
              <a:solidFill>
                <a:srgbClr val="FFFFFF"/>
              </a:solidFill>
            </a:endParaRPr>
          </a:p>
        </p:txBody>
      </p:sp>
      <p:sp>
        <p:nvSpPr>
          <p:cNvPr id="3" name="Content Placeholder 2">
            <a:extLst>
              <a:ext uri="{FF2B5EF4-FFF2-40B4-BE49-F238E27FC236}">
                <a16:creationId xmlns:a16="http://schemas.microsoft.com/office/drawing/2014/main" id="{497C6FD8-0396-35F1-4D43-A6F615053E9D}"/>
              </a:ext>
            </a:extLst>
          </p:cNvPr>
          <p:cNvSpPr>
            <a:spLocks noGrp="1"/>
          </p:cNvSpPr>
          <p:nvPr>
            <p:ph idx="1"/>
          </p:nvPr>
        </p:nvSpPr>
        <p:spPr>
          <a:xfrm>
            <a:off x="4810259" y="1214466"/>
            <a:ext cx="6555347" cy="5546047"/>
          </a:xfrm>
        </p:spPr>
        <p:txBody>
          <a:bodyPr anchor="ctr">
            <a:normAutofit/>
          </a:bodyPr>
          <a:lstStyle/>
          <a:p>
            <a:endParaRPr lang="en-HR" sz="2900" dirty="0"/>
          </a:p>
        </p:txBody>
      </p:sp>
      <p:pic>
        <p:nvPicPr>
          <p:cNvPr id="6" name="Picture 5">
            <a:extLst>
              <a:ext uri="{FF2B5EF4-FFF2-40B4-BE49-F238E27FC236}">
                <a16:creationId xmlns:a16="http://schemas.microsoft.com/office/drawing/2014/main" id="{65CE1AFC-B18B-5072-A451-D3A1DD3F3B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564986"/>
          </a:xfrm>
          <a:prstGeom prst="rect">
            <a:avLst/>
          </a:prstGeom>
        </p:spPr>
      </p:pic>
      <p:sp>
        <p:nvSpPr>
          <p:cNvPr id="4" name="Rectangle: Rounded Corners 3">
            <a:extLst>
              <a:ext uri="{FF2B5EF4-FFF2-40B4-BE49-F238E27FC236}">
                <a16:creationId xmlns:a16="http://schemas.microsoft.com/office/drawing/2014/main" id="{41B2273D-880B-ADBF-228B-045B83F58785}"/>
              </a:ext>
            </a:extLst>
          </p:cNvPr>
          <p:cNvSpPr/>
          <p:nvPr/>
        </p:nvSpPr>
        <p:spPr>
          <a:xfrm>
            <a:off x="4810260" y="1214465"/>
            <a:ext cx="6555346" cy="554604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R" sz="3000" dirty="0">
                <a:effectLst/>
                <a:ea typeface="Times New Roman" panose="02020603050405020304" pitchFamily="18" charset="0"/>
                <a:cs typeface="Times New Roman" panose="02020603050405020304" pitchFamily="18" charset="0"/>
              </a:rPr>
              <a:t>Glavna svrha IMN-a je osigurati reciprocitet pristupa javnonabavnim tržištima u slučajevima kada treće zemlje nisu sklone otvoriti svoje tržište javne nabave ili svoje tržište koncesija međunarodnom tržišnom natjecanju niti poboljšati pristup tim tržištima, pa se zato gospodarski subjekti iz EU suočavaju s ograničavajućim praksama javne nabave u trećim zemljama.</a:t>
            </a:r>
            <a:r>
              <a:rPr lang="en-HR" sz="3000" dirty="0">
                <a:effectLst/>
              </a:rPr>
              <a:t> </a:t>
            </a:r>
            <a:endParaRPr lang="en-HR" sz="3000" dirty="0"/>
          </a:p>
        </p:txBody>
      </p:sp>
    </p:spTree>
    <p:extLst>
      <p:ext uri="{BB962C8B-B14F-4D97-AF65-F5344CB8AC3E}">
        <p14:creationId xmlns:p14="http://schemas.microsoft.com/office/powerpoint/2010/main" val="528640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11702-7B7A-4A1B-7010-7A2D9E0185BA}"/>
              </a:ext>
            </a:extLst>
          </p:cNvPr>
          <p:cNvSpPr>
            <a:spLocks noGrp="1"/>
          </p:cNvSpPr>
          <p:nvPr>
            <p:ph type="title"/>
          </p:nvPr>
        </p:nvSpPr>
        <p:spPr/>
        <p:txBody>
          <a:bodyPr/>
          <a:lstStyle/>
          <a:p>
            <a:r>
              <a:rPr lang="hr-HR" dirty="0"/>
              <a:t>Mjere</a:t>
            </a:r>
            <a:endParaRPr lang="en-HR" dirty="0"/>
          </a:p>
        </p:txBody>
      </p:sp>
      <p:graphicFrame>
        <p:nvGraphicFramePr>
          <p:cNvPr id="11" name="Content Placeholder 10">
            <a:extLst>
              <a:ext uri="{FF2B5EF4-FFF2-40B4-BE49-F238E27FC236}">
                <a16:creationId xmlns:a16="http://schemas.microsoft.com/office/drawing/2014/main" id="{6732002E-C10B-AE9C-3AC7-ED73DA1807FF}"/>
              </a:ext>
            </a:extLst>
          </p:cNvPr>
          <p:cNvGraphicFramePr>
            <a:graphicFrameLocks noGrp="1"/>
          </p:cNvGraphicFramePr>
          <p:nvPr>
            <p:ph idx="1"/>
            <p:extLst>
              <p:ext uri="{D42A27DB-BD31-4B8C-83A1-F6EECF244321}">
                <p14:modId xmlns:p14="http://schemas.microsoft.com/office/powerpoint/2010/main" val="11874524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65CE1AFC-B18B-5072-A451-D3A1DD3F3B0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0" y="0"/>
            <a:ext cx="12192000" cy="564986"/>
          </a:xfrm>
          <a:prstGeom prst="rect">
            <a:avLst/>
          </a:prstGeom>
        </p:spPr>
      </p:pic>
      <p:graphicFrame>
        <p:nvGraphicFramePr>
          <p:cNvPr id="5" name="Diagram 4" hidden="1">
            <a:extLst>
              <a:ext uri="{FF2B5EF4-FFF2-40B4-BE49-F238E27FC236}">
                <a16:creationId xmlns:a16="http://schemas.microsoft.com/office/drawing/2014/main" id="{F6AEEE87-0D5C-4498-FAA3-28981C8B4606}"/>
              </a:ext>
            </a:extLst>
          </p:cNvPr>
          <p:cNvGraphicFramePr/>
          <p:nvPr>
            <p:extLst>
              <p:ext uri="{D42A27DB-BD31-4B8C-83A1-F6EECF244321}">
                <p14:modId xmlns:p14="http://schemas.microsoft.com/office/powerpoint/2010/main" val="211323289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210383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11702-7B7A-4A1B-7010-7A2D9E0185BA}"/>
              </a:ext>
            </a:extLst>
          </p:cNvPr>
          <p:cNvSpPr>
            <a:spLocks noGrp="1"/>
          </p:cNvSpPr>
          <p:nvPr>
            <p:ph type="title"/>
          </p:nvPr>
        </p:nvSpPr>
        <p:spPr/>
        <p:txBody>
          <a:bodyPr/>
          <a:lstStyle/>
          <a:p>
            <a:endParaRPr lang="en-HR" dirty="0"/>
          </a:p>
        </p:txBody>
      </p:sp>
      <p:pic>
        <p:nvPicPr>
          <p:cNvPr id="6" name="Picture 5">
            <a:extLst>
              <a:ext uri="{FF2B5EF4-FFF2-40B4-BE49-F238E27FC236}">
                <a16:creationId xmlns:a16="http://schemas.microsoft.com/office/drawing/2014/main" id="{65CE1AFC-B18B-5072-A451-D3A1DD3F3B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564986"/>
          </a:xfrm>
          <a:prstGeom prst="rect">
            <a:avLst/>
          </a:prstGeom>
        </p:spPr>
      </p:pic>
      <p:graphicFrame>
        <p:nvGraphicFramePr>
          <p:cNvPr id="5" name="Diagram 4" hidden="1">
            <a:extLst>
              <a:ext uri="{FF2B5EF4-FFF2-40B4-BE49-F238E27FC236}">
                <a16:creationId xmlns:a16="http://schemas.microsoft.com/office/drawing/2014/main" id="{F6AEEE87-0D5C-4498-FAA3-28981C8B4606}"/>
              </a:ext>
            </a:extLst>
          </p:cNvPr>
          <p:cNvGraphicFramePr/>
          <p:nvPr>
            <p:extLst>
              <p:ext uri="{D42A27DB-BD31-4B8C-83A1-F6EECF244321}">
                <p14:modId xmlns:p14="http://schemas.microsoft.com/office/powerpoint/2010/main" val="211323289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Content Placeholder 6">
            <a:extLst>
              <a:ext uri="{FF2B5EF4-FFF2-40B4-BE49-F238E27FC236}">
                <a16:creationId xmlns:a16="http://schemas.microsoft.com/office/drawing/2014/main" id="{9EE37C4A-3930-3EDE-1CEB-9FEF42BF1130}"/>
              </a:ext>
            </a:extLst>
          </p:cNvPr>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1478017" y="1825624"/>
            <a:ext cx="9404569" cy="4896135"/>
          </a:xfrm>
        </p:spPr>
      </p:pic>
    </p:spTree>
    <p:extLst>
      <p:ext uri="{BB962C8B-B14F-4D97-AF65-F5344CB8AC3E}">
        <p14:creationId xmlns:p14="http://schemas.microsoft.com/office/powerpoint/2010/main" val="878553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4986"/>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4986"/>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975068"/>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985205"/>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4153071"/>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1534704"/>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96492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711702-7B7A-4A1B-7010-7A2D9E0185BA}"/>
              </a:ext>
            </a:extLst>
          </p:cNvPr>
          <p:cNvSpPr>
            <a:spLocks noGrp="1"/>
          </p:cNvSpPr>
          <p:nvPr>
            <p:ph type="title"/>
          </p:nvPr>
        </p:nvSpPr>
        <p:spPr>
          <a:xfrm>
            <a:off x="466722" y="1151841"/>
            <a:ext cx="3201366" cy="3387497"/>
          </a:xfrm>
        </p:spPr>
        <p:txBody>
          <a:bodyPr anchor="b">
            <a:normAutofit/>
          </a:bodyPr>
          <a:lstStyle/>
          <a:p>
            <a:pPr algn="r"/>
            <a:r>
              <a:rPr lang="hr-HR" sz="4000">
                <a:solidFill>
                  <a:srgbClr val="FFFFFF"/>
                </a:solidFill>
              </a:rPr>
              <a:t>Uredba o stranim subvencijama</a:t>
            </a:r>
            <a:endParaRPr lang="en-HR" sz="4000">
              <a:solidFill>
                <a:srgbClr val="FFFFFF"/>
              </a:solidFill>
            </a:endParaRPr>
          </a:p>
        </p:txBody>
      </p:sp>
      <p:sp>
        <p:nvSpPr>
          <p:cNvPr id="3" name="Content Placeholder 2">
            <a:extLst>
              <a:ext uri="{FF2B5EF4-FFF2-40B4-BE49-F238E27FC236}">
                <a16:creationId xmlns:a16="http://schemas.microsoft.com/office/drawing/2014/main" id="{497C6FD8-0396-35F1-4D43-A6F615053E9D}"/>
              </a:ext>
            </a:extLst>
          </p:cNvPr>
          <p:cNvSpPr>
            <a:spLocks noGrp="1"/>
          </p:cNvSpPr>
          <p:nvPr>
            <p:ph idx="1"/>
          </p:nvPr>
        </p:nvSpPr>
        <p:spPr>
          <a:xfrm>
            <a:off x="4810259" y="1214466"/>
            <a:ext cx="6555347" cy="5546047"/>
          </a:xfrm>
        </p:spPr>
        <p:txBody>
          <a:bodyPr anchor="ctr">
            <a:normAutofit/>
          </a:bodyPr>
          <a:lstStyle/>
          <a:p>
            <a:r>
              <a:rPr lang="hr-HR" sz="2300" kern="100" dirty="0">
                <a:effectLst/>
                <a:ea typeface="Times New Roman" panose="02020603050405020304" pitchFamily="18" charset="0"/>
                <a:cs typeface="Times New Roman" panose="02020603050405020304" pitchFamily="18" charset="0"/>
              </a:rPr>
              <a:t>S</a:t>
            </a:r>
            <a:r>
              <a:rPr lang="en-HR" sz="2300" kern="100" dirty="0">
                <a:effectLst/>
                <a:ea typeface="Times New Roman" panose="02020603050405020304" pitchFamily="18" charset="0"/>
                <a:cs typeface="Times New Roman" panose="02020603050405020304" pitchFamily="18" charset="0"/>
              </a:rPr>
              <a:t>tranim subvencijama kojima se uzrokuje ili bi se moglo uzrokovati narušavanje u postupku javne nabave smatraju </a:t>
            </a:r>
            <a:r>
              <a:rPr lang="hr-HR" sz="2300" kern="100" dirty="0">
                <a:effectLst/>
                <a:ea typeface="Times New Roman" panose="02020603050405020304" pitchFamily="18" charset="0"/>
                <a:cs typeface="Times New Roman" panose="02020603050405020304" pitchFamily="18" charset="0"/>
              </a:rPr>
              <a:t>se </a:t>
            </a:r>
            <a:r>
              <a:rPr lang="en-HR" sz="2300" kern="100" dirty="0">
                <a:effectLst/>
                <a:ea typeface="Times New Roman" panose="02020603050405020304" pitchFamily="18" charset="0"/>
                <a:cs typeface="Times New Roman" panose="02020603050405020304" pitchFamily="18" charset="0"/>
              </a:rPr>
              <a:t>strane subvencije kojima se poduzeću omogućuje podnošenje ponude koja je neopravdano povoljna s obzirom na dotične   radove, robu ili usluge</a:t>
            </a:r>
            <a:endParaRPr lang="hr-HR" sz="2300" kern="100" dirty="0">
              <a:effectLst/>
              <a:ea typeface="Times New Roman" panose="02020603050405020304" pitchFamily="18" charset="0"/>
              <a:cs typeface="Times New Roman" panose="02020603050405020304" pitchFamily="18" charset="0"/>
            </a:endParaRPr>
          </a:p>
          <a:p>
            <a:r>
              <a:rPr lang="hr-HR" sz="2300" kern="100" dirty="0">
                <a:effectLst/>
                <a:ea typeface="Times New Roman" panose="02020603050405020304" pitchFamily="18" charset="0"/>
                <a:cs typeface="Times New Roman" panose="02020603050405020304" pitchFamily="18" charset="0"/>
              </a:rPr>
              <a:t>Kr</a:t>
            </a:r>
            <a:r>
              <a:rPr lang="en-HR" sz="2300" kern="100" dirty="0">
                <a:effectLst/>
                <a:ea typeface="Times New Roman" panose="02020603050405020304" pitchFamily="18" charset="0"/>
                <a:cs typeface="Times New Roman" panose="02020603050405020304" pitchFamily="18" charset="0"/>
              </a:rPr>
              <a:t>iteriji za obvezu prijavljivanja stranog doprinosa;</a:t>
            </a:r>
          </a:p>
          <a:p>
            <a:pPr lvl="0"/>
            <a:endParaRPr lang="en-HR" sz="2500" kern="100" dirty="0">
              <a:effectLst/>
              <a:ea typeface="Times New Roman" panose="02020603050405020304" pitchFamily="18" charset="0"/>
              <a:cs typeface="Times New Roman" panose="02020603050405020304" pitchFamily="18" charset="0"/>
            </a:endParaRPr>
          </a:p>
          <a:p>
            <a:endParaRPr lang="en-HR" sz="2000" dirty="0"/>
          </a:p>
        </p:txBody>
      </p:sp>
      <p:pic>
        <p:nvPicPr>
          <p:cNvPr id="6" name="Picture 5">
            <a:extLst>
              <a:ext uri="{FF2B5EF4-FFF2-40B4-BE49-F238E27FC236}">
                <a16:creationId xmlns:a16="http://schemas.microsoft.com/office/drawing/2014/main" id="{65CE1AFC-B18B-5072-A451-D3A1DD3F3B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564986"/>
          </a:xfrm>
          <a:prstGeom prst="rect">
            <a:avLst/>
          </a:prstGeom>
        </p:spPr>
      </p:pic>
      <p:sp>
        <p:nvSpPr>
          <p:cNvPr id="4" name="Rectangle: Rounded Corners 3">
            <a:extLst>
              <a:ext uri="{FF2B5EF4-FFF2-40B4-BE49-F238E27FC236}">
                <a16:creationId xmlns:a16="http://schemas.microsoft.com/office/drawing/2014/main" id="{9A0E3E9F-7093-125A-9093-37463EEFE74D}"/>
              </a:ext>
            </a:extLst>
          </p:cNvPr>
          <p:cNvSpPr/>
          <p:nvPr/>
        </p:nvSpPr>
        <p:spPr>
          <a:xfrm>
            <a:off x="5156639" y="4740603"/>
            <a:ext cx="6131033" cy="18283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HR" sz="2300" kern="100" dirty="0">
                <a:effectLst/>
                <a:ea typeface="Times New Roman" panose="02020603050405020304" pitchFamily="18" charset="0"/>
                <a:cs typeface="Times New Roman" panose="02020603050405020304" pitchFamily="18" charset="0"/>
              </a:rPr>
              <a:t>Procijenjena vrijednost nabave mora biti veća od 250 milijuna EUR</a:t>
            </a:r>
          </a:p>
          <a:p>
            <a:pPr lvl="0"/>
            <a:r>
              <a:rPr lang="en-HR" sz="2300" kern="100" dirty="0">
                <a:effectLst/>
                <a:ea typeface="Times New Roman" panose="02020603050405020304" pitchFamily="18" charset="0"/>
                <a:cs typeface="Times New Roman" panose="02020603050405020304" pitchFamily="18" charset="0"/>
              </a:rPr>
              <a:t>Iznos subvencija tijekom prethodne tri godine mora biti jednak ili veći od 4 milijuna EUR po trećoj zemlji</a:t>
            </a:r>
            <a:endParaRPr lang="en-HR" sz="2300" dirty="0"/>
          </a:p>
        </p:txBody>
      </p:sp>
    </p:spTree>
    <p:extLst>
      <p:ext uri="{BB962C8B-B14F-4D97-AF65-F5344CB8AC3E}">
        <p14:creationId xmlns:p14="http://schemas.microsoft.com/office/powerpoint/2010/main" val="33086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11702-7B7A-4A1B-7010-7A2D9E0185BA}"/>
              </a:ext>
            </a:extLst>
          </p:cNvPr>
          <p:cNvSpPr>
            <a:spLocks noGrp="1"/>
          </p:cNvSpPr>
          <p:nvPr>
            <p:ph type="title"/>
          </p:nvPr>
        </p:nvSpPr>
        <p:spPr/>
        <p:txBody>
          <a:bodyPr/>
          <a:lstStyle/>
          <a:p>
            <a:r>
              <a:rPr lang="hr-HR" dirty="0"/>
              <a:t>Nakon provođenja postupka EK može;</a:t>
            </a:r>
            <a:endParaRPr lang="en-HR" dirty="0"/>
          </a:p>
        </p:txBody>
      </p:sp>
      <p:sp>
        <p:nvSpPr>
          <p:cNvPr id="3" name="Content Placeholder 2">
            <a:extLst>
              <a:ext uri="{FF2B5EF4-FFF2-40B4-BE49-F238E27FC236}">
                <a16:creationId xmlns:a16="http://schemas.microsoft.com/office/drawing/2014/main" id="{497C6FD8-0396-35F1-4D43-A6F615053E9D}"/>
              </a:ext>
            </a:extLst>
          </p:cNvPr>
          <p:cNvSpPr>
            <a:spLocks noGrp="1"/>
          </p:cNvSpPr>
          <p:nvPr>
            <p:ph idx="1"/>
          </p:nvPr>
        </p:nvSpPr>
        <p:spPr/>
        <p:txBody>
          <a:bodyPr/>
          <a:lstStyle/>
          <a:p>
            <a:endParaRPr lang="en-HR" sz="2400" kern="100" dirty="0">
              <a:effectLst/>
              <a:ea typeface="Times New Roman" panose="02020603050405020304" pitchFamily="18" charset="0"/>
              <a:cs typeface="Times New Roman" panose="02020603050405020304" pitchFamily="18" charset="0"/>
            </a:endParaRPr>
          </a:p>
          <a:p>
            <a:pPr lvl="0"/>
            <a:endParaRPr lang="en-HR" sz="2400" kern="100" dirty="0">
              <a:effectLst/>
              <a:ea typeface="Times New Roman" panose="02020603050405020304" pitchFamily="18" charset="0"/>
              <a:cs typeface="Times New Roman" panose="02020603050405020304" pitchFamily="18" charset="0"/>
            </a:endParaRPr>
          </a:p>
          <a:p>
            <a:endParaRPr lang="en-HR" dirty="0"/>
          </a:p>
        </p:txBody>
      </p:sp>
      <p:pic>
        <p:nvPicPr>
          <p:cNvPr id="6" name="Picture 5">
            <a:extLst>
              <a:ext uri="{FF2B5EF4-FFF2-40B4-BE49-F238E27FC236}">
                <a16:creationId xmlns:a16="http://schemas.microsoft.com/office/drawing/2014/main" id="{65CE1AFC-B18B-5072-A451-D3A1DD3F3B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564986"/>
          </a:xfrm>
          <a:prstGeom prst="rect">
            <a:avLst/>
          </a:prstGeom>
        </p:spPr>
      </p:pic>
      <p:graphicFrame>
        <p:nvGraphicFramePr>
          <p:cNvPr id="4" name="Diagram 3">
            <a:extLst>
              <a:ext uri="{FF2B5EF4-FFF2-40B4-BE49-F238E27FC236}">
                <a16:creationId xmlns:a16="http://schemas.microsoft.com/office/drawing/2014/main" id="{B56B3DBA-0036-4713-3E8B-7621398AFD31}"/>
              </a:ext>
            </a:extLst>
          </p:cNvPr>
          <p:cNvGraphicFramePr/>
          <p:nvPr>
            <p:extLst>
              <p:ext uri="{D42A27DB-BD31-4B8C-83A1-F6EECF244321}">
                <p14:modId xmlns:p14="http://schemas.microsoft.com/office/powerpoint/2010/main" val="3367157547"/>
              </p:ext>
            </p:extLst>
          </p:nvPr>
        </p:nvGraphicFramePr>
        <p:xfrm>
          <a:off x="881555" y="224682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0839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9D47016-023F-44BD-981C-50E7A10A66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4986"/>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711702-7B7A-4A1B-7010-7A2D9E0185BA}"/>
              </a:ext>
            </a:extLst>
          </p:cNvPr>
          <p:cNvSpPr>
            <a:spLocks noGrp="1"/>
          </p:cNvSpPr>
          <p:nvPr>
            <p:ph type="title"/>
          </p:nvPr>
        </p:nvSpPr>
        <p:spPr>
          <a:xfrm>
            <a:off x="630936" y="1022186"/>
            <a:ext cx="4343400" cy="1929384"/>
          </a:xfrm>
        </p:spPr>
        <p:txBody>
          <a:bodyPr anchor="ctr">
            <a:normAutofit/>
          </a:bodyPr>
          <a:lstStyle/>
          <a:p>
            <a:endParaRPr lang="en-HR" sz="4800"/>
          </a:p>
        </p:txBody>
      </p:sp>
      <p:sp>
        <p:nvSpPr>
          <p:cNvPr id="30"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977734"/>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4">
            <a:extLst>
              <a:ext uri="{FF2B5EF4-FFF2-40B4-BE49-F238E27FC236}">
                <a16:creationId xmlns:a16="http://schemas.microsoft.com/office/drawing/2014/main" id="{A31ED781-F9EF-C4B0-2070-2D86BA3F86A2}"/>
              </a:ext>
            </a:extLst>
          </p:cNvPr>
          <p:cNvSpPr>
            <a:spLocks noGrp="1"/>
          </p:cNvSpPr>
          <p:nvPr>
            <p:ph idx="1"/>
          </p:nvPr>
        </p:nvSpPr>
        <p:spPr>
          <a:xfrm>
            <a:off x="5541263" y="1022186"/>
            <a:ext cx="6007608" cy="1929384"/>
          </a:xfrm>
        </p:spPr>
        <p:txBody>
          <a:bodyPr anchor="ctr">
            <a:noAutofit/>
          </a:bodyPr>
          <a:lstStyle/>
          <a:p>
            <a:r>
              <a:rPr lang="hr-HR" sz="2300" dirty="0"/>
              <a:t>Prvi postupci ove godine;</a:t>
            </a:r>
          </a:p>
          <a:p>
            <a:r>
              <a:rPr lang="hr-HR" sz="2300" dirty="0"/>
              <a:t>vs. CRRC Qingdao Sifang Locomotive – odustali</a:t>
            </a:r>
          </a:p>
          <a:p>
            <a:r>
              <a:rPr lang="hr-HR" sz="2300" dirty="0"/>
              <a:t>vs. </a:t>
            </a:r>
            <a:r>
              <a:rPr lang="en-GB" sz="2300" b="0" i="0" u="none" strike="noStrike" dirty="0">
                <a:solidFill>
                  <a:srgbClr val="000000"/>
                </a:solidFill>
                <a:effectLst/>
              </a:rPr>
              <a:t>ENEVO Group </a:t>
            </a:r>
            <a:r>
              <a:rPr lang="hr-HR" sz="2300" b="0" i="0" u="none" strike="noStrike" dirty="0">
                <a:solidFill>
                  <a:srgbClr val="000000"/>
                </a:solidFill>
                <a:effectLst/>
              </a:rPr>
              <a:t>(zajednica ponuditelja) i vs. </a:t>
            </a:r>
            <a:r>
              <a:rPr lang="en-GB" sz="2300" b="0" i="0" u="none" strike="noStrike" dirty="0">
                <a:solidFill>
                  <a:srgbClr val="000000"/>
                </a:solidFill>
                <a:effectLst/>
              </a:rPr>
              <a:t>Shanghai Electric UK Co. Ltd. </a:t>
            </a:r>
            <a:r>
              <a:rPr lang="hr-HR" sz="2300" dirty="0">
                <a:solidFill>
                  <a:srgbClr val="000000"/>
                </a:solidFill>
              </a:rPr>
              <a:t>et al</a:t>
            </a:r>
            <a:endParaRPr lang="en-US" sz="2300" dirty="0"/>
          </a:p>
        </p:txBody>
      </p:sp>
      <p:pic>
        <p:nvPicPr>
          <p:cNvPr id="20" name="Content Placeholder 19">
            <a:extLst>
              <a:ext uri="{FF2B5EF4-FFF2-40B4-BE49-F238E27FC236}">
                <a16:creationId xmlns:a16="http://schemas.microsoft.com/office/drawing/2014/main" id="{C5C5FD25-0D8F-5E3A-AF1E-DB43777660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44" y="2951570"/>
            <a:ext cx="5468112" cy="3770671"/>
          </a:xfrm>
          <a:prstGeom prst="rect">
            <a:avLst/>
          </a:prstGeom>
        </p:spPr>
      </p:pic>
      <p:pic>
        <p:nvPicPr>
          <p:cNvPr id="21" name="Picture 20">
            <a:extLst>
              <a:ext uri="{FF2B5EF4-FFF2-40B4-BE49-F238E27FC236}">
                <a16:creationId xmlns:a16="http://schemas.microsoft.com/office/drawing/2014/main" id="{938EC09C-D03F-8985-44C8-ED020B2637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4456" y="3516557"/>
            <a:ext cx="6254496" cy="3457496"/>
          </a:xfrm>
          <a:prstGeom prst="rect">
            <a:avLst/>
          </a:prstGeom>
        </p:spPr>
      </p:pic>
      <p:pic>
        <p:nvPicPr>
          <p:cNvPr id="6" name="Picture 5">
            <a:extLst>
              <a:ext uri="{FF2B5EF4-FFF2-40B4-BE49-F238E27FC236}">
                <a16:creationId xmlns:a16="http://schemas.microsoft.com/office/drawing/2014/main" id="{65CE1AFC-B18B-5072-A451-D3A1DD3F3B0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2192000" cy="564986"/>
          </a:xfrm>
          <a:prstGeom prst="rect">
            <a:avLst/>
          </a:prstGeom>
        </p:spPr>
      </p:pic>
    </p:spTree>
    <p:extLst>
      <p:ext uri="{BB962C8B-B14F-4D97-AF65-F5344CB8AC3E}">
        <p14:creationId xmlns:p14="http://schemas.microsoft.com/office/powerpoint/2010/main" val="1918355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907</Words>
  <Application>Microsoft Office PowerPoint</Application>
  <PresentationFormat>Široki zaslon</PresentationFormat>
  <Paragraphs>58</Paragraphs>
  <Slides>17</Slides>
  <Notes>0</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17</vt:i4>
      </vt:variant>
    </vt:vector>
  </HeadingPairs>
  <TitlesOfParts>
    <vt:vector size="23" baseType="lpstr">
      <vt:lpstr>Aptos</vt:lpstr>
      <vt:lpstr>Arial</vt:lpstr>
      <vt:lpstr>Calibri</vt:lpstr>
      <vt:lpstr>Calibri Light</vt:lpstr>
      <vt:lpstr>Times New Roman</vt:lpstr>
      <vt:lpstr>Office Theme</vt:lpstr>
      <vt:lpstr>PowerPoint prezentacija</vt:lpstr>
      <vt:lpstr> Članak 25. Direktive 2014/24/EU</vt:lpstr>
      <vt:lpstr>Komunikacija Komisije C(2019) 5494</vt:lpstr>
      <vt:lpstr>Instrument za međunarodnu nabavu</vt:lpstr>
      <vt:lpstr>Mjere</vt:lpstr>
      <vt:lpstr>PowerPoint prezentacija</vt:lpstr>
      <vt:lpstr>Uredba o stranim subvencijama</vt:lpstr>
      <vt:lpstr>Nakon provođenja postupka EK može;</vt:lpstr>
      <vt:lpstr>PowerPoint prezentacija</vt:lpstr>
      <vt:lpstr>Postupci pred Sudom EU</vt:lpstr>
      <vt:lpstr>Mišljenje AG Rantosa – predmet C-266/22</vt:lpstr>
      <vt:lpstr>PowerPoint prezentacija</vt:lpstr>
      <vt:lpstr>Mišljenje AG Collinsa – predmet C-652/22</vt:lpstr>
      <vt:lpstr>DKOM i Kolin – pojam GS-a obuhvaća sve GS-ove neovisno o poslovnom nastanu</vt:lpstr>
      <vt:lpstr>Što nas čeka u skoroj budućnosti?</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 Begović</dc:creator>
  <cp:lastModifiedBy>Maja Štefok</cp:lastModifiedBy>
  <cp:revision>14</cp:revision>
  <dcterms:created xsi:type="dcterms:W3CDTF">2024-03-11T16:22:29Z</dcterms:created>
  <dcterms:modified xsi:type="dcterms:W3CDTF">2024-04-22T20:23:33Z</dcterms:modified>
</cp:coreProperties>
</file>